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33" r:id="rId3"/>
    <p:sldId id="285" r:id="rId4"/>
    <p:sldId id="264" r:id="rId5"/>
    <p:sldId id="268" r:id="rId6"/>
    <p:sldId id="313" r:id="rId7"/>
    <p:sldId id="269" r:id="rId8"/>
    <p:sldId id="270" r:id="rId9"/>
    <p:sldId id="321" r:id="rId10"/>
    <p:sldId id="326" r:id="rId11"/>
    <p:sldId id="323" r:id="rId12"/>
    <p:sldId id="324" r:id="rId13"/>
    <p:sldId id="320" r:id="rId14"/>
    <p:sldId id="322" r:id="rId15"/>
    <p:sldId id="327" r:id="rId16"/>
    <p:sldId id="318" r:id="rId17"/>
    <p:sldId id="329" r:id="rId18"/>
    <p:sldId id="309" r:id="rId19"/>
    <p:sldId id="311" r:id="rId20"/>
    <p:sldId id="315" r:id="rId21"/>
    <p:sldId id="316" r:id="rId22"/>
    <p:sldId id="317" r:id="rId23"/>
    <p:sldId id="331" r:id="rId24"/>
    <p:sldId id="330" r:id="rId25"/>
    <p:sldId id="332" r:id="rId26"/>
    <p:sldId id="296" r:id="rId27"/>
    <p:sldId id="301" r:id="rId28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6E6E6"/>
    <a:srgbClr val="FF0000"/>
    <a:srgbClr val="FF5B5B"/>
    <a:srgbClr val="3C8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96400" autoAdjust="0"/>
  </p:normalViewPr>
  <p:slideViewPr>
    <p:cSldViewPr snapToGrid="0">
      <p:cViewPr varScale="1">
        <p:scale>
          <a:sx n="117" d="100"/>
          <a:sy n="117" d="100"/>
        </p:scale>
        <p:origin x="126" y="414"/>
      </p:cViewPr>
      <p:guideLst>
        <p:guide orient="horz" pos="2160"/>
        <p:guide pos="3840"/>
        <p:guide orient="horz" pos="210"/>
        <p:guide orient="horz" pos="4110"/>
        <p:guide pos="211"/>
        <p:guide pos="7469"/>
      </p:guideLst>
    </p:cSldViewPr>
  </p:slideViewPr>
  <p:outlineViewPr>
    <p:cViewPr>
      <p:scale>
        <a:sx n="33" d="100"/>
        <a:sy n="33" d="100"/>
      </p:scale>
      <p:origin x="0" y="-10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howGuides="1">
      <p:cViewPr varScale="1">
        <p:scale>
          <a:sx n="116" d="100"/>
          <a:sy n="116" d="100"/>
        </p:scale>
        <p:origin x="419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FFFA2BA-6083-4B6B-B40C-0221BE257C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F2C534-23BC-4265-AC19-C453E0BDA5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4C09E-6930-49BB-BA9F-B1BD5C012853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D7CDDC-8140-4213-9506-007AE98120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536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49496-1363-49D4-A4B3-E58B2241FAAE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08705-2047-49B3-A02A-6FFCC14C25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0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08705-2047-49B3-A02A-6FFCC14C25F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53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08705-2047-49B3-A02A-6FFCC14C25F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126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08705-2047-49B3-A02A-6FFCC14C25F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0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772138-33F5-4E18-9E0D-15ECE50AE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FA2B5A-FE8E-48F4-888D-8B403981C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39CBE47-8F36-449D-BC61-6FBBD719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CA0CD0-7B4B-44DF-9404-FE5026E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DC9FBD-EC7F-4DEA-8348-B20F907D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2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2517B2-F2BC-4616-91DD-19B68D64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F0717EA-A1CB-4706-B392-3AF24039E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F83333-1ED2-47D6-8027-D8ACCF95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E50E83-02B2-4C93-A39A-8F81996A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E5DB0-7339-4FA4-A913-5A0A414F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31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441D1F5-F1CE-4B0E-9E8E-6F8B345DF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D2ED083-E8BC-4D71-95F6-3B4EB6BC0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E8862C-1162-458F-AAC9-5C4C5FB9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5F5C52-0A97-4D39-B3D5-95E8495D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7F92BB-BB2A-45A0-95CF-7857A8F9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02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793A02-5204-4B88-B166-A5740F94F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5"/>
            <a:ext cx="11522075" cy="684153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7C3B83-D1D2-407B-A90F-D9EA0CC08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11522077" cy="5507097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33304C-2D44-42E0-B790-8615AB655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7D3D67-A052-4B78-AFA2-982E76A6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A8EE85-C86C-4282-B557-84E508E5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49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A43BAE-D095-4F65-B5F7-763AC73A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31A852-70D4-49D6-BBD7-440250F4E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7CACBC-3CBE-4CD2-AF06-726C3271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E8E3E1-CE53-4902-AF1B-A06086C8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45FE5D-A872-4422-A705-07E12A9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37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7D5D37-70ED-40DE-A545-6B56522F1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08D34D-41CE-43D0-926B-3C8682E9D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271909"/>
            <a:ext cx="5181600" cy="5252715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6C57538-7E71-42DE-9B6D-EB0F696CF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271909"/>
            <a:ext cx="5761037" cy="5252716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4AD53C-140E-464A-A90C-A7D8CE64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889BE6-0AC4-4B1E-9766-4EB163C0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57528D-58DB-4C65-A3D1-6A84DD6F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1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D24D63-58AE-4D66-8129-C5C2EF29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73996C-BEF4-44BD-B4EE-1568457C0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9107DF4-5DA0-4CCE-ADE5-0DA4FB19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0140BBB-9C27-408B-8B6D-2841A17EA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702DE34-FF6F-4CDD-A66C-7827058C5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497AC73-6528-4339-A6DE-59E7B4B4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92FA160-BFD8-438C-B90E-E02441C2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0E9C22A-6335-445B-9F75-B316017B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83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1C3F7D-BB64-480E-969D-44363B3B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BEF6CC-AD56-4D07-9617-2CE50713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50909E3-0C2C-493D-B673-F498FE93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93B895-EE0E-45C8-888B-8BCA34BA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35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E883C1C-AC8A-429A-88CC-244540CE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87A6DF-6B56-4627-A722-3D127786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E6DDC0-C2D0-45BA-8E22-D03D54FF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92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16DCA2-16F8-4905-87F5-F1F1EAC5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E48326-4880-4DEC-9489-FFD00B16B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1EB159-143B-4762-A5BB-29D09043A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DB6C22-24A5-484B-8C77-8DFD1297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30B8C1-32FA-4917-87ED-3AA5700D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EC8F6E-A321-4B76-B2EF-E8E63117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88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702C09-C465-4636-BFD0-872DC5E4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355F646-F70B-45DA-A389-1108840F9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9091EC-F000-4B2F-9F3E-DEDE5770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6387515-30D6-4D12-903D-F5AA5B27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DB111D-D22F-4A82-870D-42A77246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864140-91A2-4855-8592-A2EFF45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75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E33F233-9223-415C-B69F-134619EE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5"/>
            <a:ext cx="11522075" cy="938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5630B59-7825-4D9A-A561-1A7A7E33E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1" y="1271909"/>
            <a:ext cx="11522077" cy="508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FB4F8A-4073-4021-BA4B-25F502E3C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D90B-713A-4CFB-A3C5-73FCBF55A439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E65E1E-3C3C-461A-BE28-177EDBFF2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7D6194-52BD-4082-80BB-4E11A5438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906D3-A051-49E2-8112-F46473F5E7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62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pos="2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78C683-82B2-4ED9-A43B-1CA8EBA8E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957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</a:t>
            </a:r>
            <a: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PC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説明会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77A379-DF82-4A2C-9A7C-6DBAE6512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620551"/>
            <a:ext cx="5185038" cy="140104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令和</a:t>
            </a:r>
            <a:r>
              <a:rPr kumimoji="1" lang="en-US" altLang="ja-JP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6</a:t>
            </a:r>
            <a:r>
              <a:rPr kumimoji="1" lang="ja-JP" altLang="en-US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年</a:t>
            </a:r>
            <a:r>
              <a:rPr kumimoji="1" lang="en-US" altLang="ja-JP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4</a:t>
            </a:r>
            <a:r>
              <a:rPr kumimoji="1" lang="ja-JP" altLang="en-US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月</a:t>
            </a:r>
            <a:r>
              <a:rPr kumimoji="1" lang="en-US" altLang="ja-JP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5</a:t>
            </a:r>
            <a:r>
              <a:rPr kumimoji="1" lang="ja-JP" altLang="en-US" sz="36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日</a:t>
            </a:r>
            <a:r>
              <a:rPr lang="ja-JP" altLang="en-US" sz="36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（金） </a:t>
            </a:r>
          </a:p>
          <a:p>
            <a:pPr algn="l"/>
            <a:r>
              <a:rPr kumimoji="1" lang="ja-JP" altLang="en-US" sz="36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情報センター事務室</a:t>
            </a:r>
            <a:endParaRPr kumimoji="1" lang="ja-JP" altLang="en-US" sz="36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7307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B10BF1-DBED-41E1-B154-86D23260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178675" algn="l"/>
              </a:tabLst>
            </a:pPr>
            <a:r>
              <a:rPr lang="ja-JP" altLang="en-US" spc="-100" dirty="0"/>
              <a:t>学内の</a:t>
            </a:r>
            <a:r>
              <a:rPr lang="en-US" altLang="ja-JP" spc="-100" dirty="0"/>
              <a:t>Wi-Fi</a:t>
            </a:r>
            <a:r>
              <a:rPr lang="ja-JP" altLang="en-US" spc="-100" dirty="0"/>
              <a:t>に接続する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1AD14E-1082-479B-8EA7-72D6B87C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/>
              <a:t>大学では</a:t>
            </a:r>
            <a:r>
              <a:rPr lang="en-US" altLang="ja-JP" sz="4000" dirty="0"/>
              <a:t>Wi-Fi</a:t>
            </a:r>
            <a:r>
              <a:rPr lang="ja-JP" altLang="en-US" sz="4000" dirty="0"/>
              <a:t>が使えます。 </a:t>
            </a:r>
            <a:br>
              <a:rPr lang="en-US" altLang="ja-JP" sz="4000" dirty="0"/>
            </a:br>
            <a:r>
              <a:rPr lang="en-US" altLang="ja-JP" sz="4000" dirty="0" err="1"/>
              <a:t>HIU_WiFi</a:t>
            </a:r>
            <a:r>
              <a:rPr lang="ja-JP" altLang="en-US" sz="4000" dirty="0"/>
              <a:t>と呼んでいます。</a:t>
            </a:r>
            <a:endParaRPr lang="en-US" altLang="ja-JP" sz="4000" dirty="0"/>
          </a:p>
          <a:p>
            <a:r>
              <a:rPr lang="en-US" altLang="ja-JP" sz="4000" dirty="0" err="1"/>
              <a:t>HIU_WiFi</a:t>
            </a:r>
            <a:r>
              <a:rPr lang="ja-JP" altLang="en-US" sz="4000" dirty="0"/>
              <a:t>に接続するには</a:t>
            </a:r>
            <a:br>
              <a:rPr lang="en-US" altLang="ja-JP" sz="4000" dirty="0"/>
            </a:br>
            <a:r>
              <a:rPr lang="en-US" altLang="ja-JP" sz="4000" dirty="0" err="1"/>
              <a:t>GlobalProtect</a:t>
            </a:r>
            <a:r>
              <a:rPr lang="ja-JP" altLang="en-US" sz="4000" dirty="0"/>
              <a:t>というソフトを使って、</a:t>
            </a:r>
            <a:br>
              <a:rPr lang="en-US" altLang="ja-JP" sz="4000" dirty="0"/>
            </a:br>
            <a:r>
              <a:rPr lang="en-US" altLang="ja-JP" sz="4000" dirty="0"/>
              <a:t>HIU</a:t>
            </a:r>
            <a:r>
              <a:rPr lang="ja-JP" altLang="en-US" sz="4000" dirty="0"/>
              <a:t>アカウントまたは</a:t>
            </a:r>
            <a:r>
              <a:rPr lang="en-US" altLang="ja-JP" sz="4000" dirty="0"/>
              <a:t>Google</a:t>
            </a:r>
            <a:r>
              <a:rPr lang="ja-JP" altLang="en-US" sz="4000" dirty="0"/>
              <a:t>アカウントで</a:t>
            </a:r>
            <a:br>
              <a:rPr lang="en-US" altLang="ja-JP" sz="4000" dirty="0"/>
            </a:br>
            <a:r>
              <a:rPr lang="ja-JP" altLang="en-US" sz="4000" dirty="0"/>
              <a:t>認証をする必要があります。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763059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34EAB2-6416-4DE4-9472-969F2287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7178675" algn="l"/>
              </a:tabLst>
            </a:pPr>
            <a:r>
              <a:rPr lang="ja-JP" altLang="en-US" sz="4000" spc="-100" dirty="0"/>
              <a:t>学内の</a:t>
            </a:r>
            <a:r>
              <a:rPr lang="en-US" altLang="ja-JP" sz="4000" spc="-100" dirty="0"/>
              <a:t>Wi-Fi</a:t>
            </a:r>
            <a:r>
              <a:rPr lang="ja-JP" altLang="en-US" sz="4000" spc="-100" dirty="0"/>
              <a:t>に接続する－接続確認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928D4B-2C57-4D61-819D-A37E6788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6185657" cy="5507097"/>
          </a:xfrm>
        </p:spPr>
        <p:txBody>
          <a:bodyPr>
            <a:normAutofit/>
          </a:bodyPr>
          <a:lstStyle/>
          <a:p>
            <a:r>
              <a:rPr lang="en-US" altLang="ja-JP" sz="3200" dirty="0" err="1"/>
              <a:t>HIU_WiFi</a:t>
            </a:r>
            <a:r>
              <a:rPr lang="ja-JP" altLang="en-US" sz="3200" dirty="0"/>
              <a:t>に自動で接続されます。</a:t>
            </a:r>
            <a:endParaRPr lang="en-US" altLang="ja-JP" sz="3200" dirty="0"/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/>
              <a:t>タスクバーの右端の方にある</a:t>
            </a:r>
            <a:br>
              <a:rPr lang="en-US" altLang="ja-JP" sz="3200" dirty="0"/>
            </a:br>
            <a:r>
              <a:rPr lang="ja-JP" altLang="en-US" sz="3200" dirty="0">
                <a:solidFill>
                  <a:schemeClr val="accent2"/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ネットワークの</a:t>
            </a:r>
            <a:r>
              <a:rPr lang="ja-JP" altLang="en-US" sz="3200" dirty="0">
                <a:solidFill>
                  <a:schemeClr val="accent2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アイコン</a:t>
            </a:r>
            <a:r>
              <a:rPr lang="ja-JP" altLang="en-US" sz="3200" dirty="0"/>
              <a:t>を</a:t>
            </a:r>
            <a:br>
              <a:rPr lang="en-US" altLang="ja-JP" sz="3200" dirty="0"/>
            </a:br>
            <a:r>
              <a:rPr lang="ja-JP" altLang="en-US" sz="3200" dirty="0"/>
              <a:t>探しましょう。</a:t>
            </a:r>
            <a:endParaRPr lang="en-US" altLang="ja-JP" sz="3200" dirty="0"/>
          </a:p>
          <a:p>
            <a:pPr marL="514350" indent="-514350">
              <a:buFont typeface="+mj-ea"/>
              <a:buAutoNum type="circleNumDbPlain"/>
            </a:pPr>
            <a:r>
              <a:rPr lang="ja-JP" altLang="en-US" sz="3200" dirty="0"/>
              <a:t>クリックすると上に向かって</a:t>
            </a:r>
            <a:br>
              <a:rPr lang="en-US" altLang="ja-JP" sz="3200" dirty="0"/>
            </a:br>
            <a:r>
              <a:rPr lang="ja-JP" altLang="en-US" sz="3200" dirty="0"/>
              <a:t>パネルが出てくるので、</a:t>
            </a:r>
            <a:br>
              <a:rPr lang="en-US" altLang="ja-JP" sz="3200" dirty="0"/>
            </a:br>
            <a:r>
              <a:rPr lang="ja-JP" altLang="en-US" sz="3200" dirty="0"/>
              <a:t>右図と同じボタン</a:t>
            </a:r>
            <a:br>
              <a:rPr lang="en-US" altLang="ja-JP" sz="3200" dirty="0"/>
            </a:br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en-US" altLang="ja-JP" sz="3200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Wi-Fi</a:t>
            </a:r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接続の管理」</a:t>
            </a:r>
            <a:r>
              <a:rPr lang="ja-JP" altLang="en-US" sz="3200" dirty="0"/>
              <a:t>を</a:t>
            </a:r>
            <a:br>
              <a:rPr lang="en-US" altLang="ja-JP" sz="3200" dirty="0"/>
            </a:br>
            <a:r>
              <a:rPr lang="ja-JP" altLang="en-US" sz="3200" dirty="0"/>
              <a:t>クリックしましょう。</a:t>
            </a:r>
            <a:endParaRPr lang="en-US" altLang="ja-JP" sz="3200" dirty="0"/>
          </a:p>
        </p:txBody>
      </p:sp>
      <p:pic>
        <p:nvPicPr>
          <p:cNvPr id="18" name="コンテンツ プレースホルダー 12">
            <a:extLst>
              <a:ext uri="{FF2B5EF4-FFF2-40B4-BE49-F238E27FC236}">
                <a16:creationId xmlns:a16="http://schemas.microsoft.com/office/drawing/2014/main" id="{9404CB70-EE30-4678-B417-D781E87A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5" t="93439" r="-1"/>
          <a:stretch/>
        </p:blipFill>
        <p:spPr>
          <a:xfrm>
            <a:off x="5476875" y="5623711"/>
            <a:ext cx="6380163" cy="8830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2ED1A61-11EE-40A8-B314-F924BB36C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39174" r="3004" b="2013"/>
          <a:stretch/>
        </p:blipFill>
        <p:spPr>
          <a:xfrm>
            <a:off x="7991475" y="1386527"/>
            <a:ext cx="3741738" cy="4142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F309770A-856C-47A5-90F7-863773930BAA}"/>
              </a:ext>
            </a:extLst>
          </p:cNvPr>
          <p:cNvSpPr/>
          <p:nvPr/>
        </p:nvSpPr>
        <p:spPr>
          <a:xfrm>
            <a:off x="8318544" y="5812803"/>
            <a:ext cx="504845" cy="504845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0DFFD22-61C9-4095-AAEC-C2028039BC61}"/>
              </a:ext>
            </a:extLst>
          </p:cNvPr>
          <p:cNvSpPr/>
          <p:nvPr/>
        </p:nvSpPr>
        <p:spPr>
          <a:xfrm>
            <a:off x="8666954" y="1621802"/>
            <a:ext cx="648000" cy="64800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280F733-AC2C-4D22-9130-CEBD103C1EA2}"/>
              </a:ext>
            </a:extLst>
          </p:cNvPr>
          <p:cNvSpPr/>
          <p:nvPr/>
        </p:nvSpPr>
        <p:spPr>
          <a:xfrm>
            <a:off x="6619953" y="5317794"/>
            <a:ext cx="3902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2"/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①ネットワークのアイコン</a:t>
            </a:r>
            <a:endParaRPr lang="ja-JP" altLang="en-US" sz="2800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9F5E30F-30A4-4644-80F4-9AF51982BF0D}"/>
              </a:ext>
            </a:extLst>
          </p:cNvPr>
          <p:cNvSpPr/>
          <p:nvPr/>
        </p:nvSpPr>
        <p:spPr>
          <a:xfrm>
            <a:off x="7318862" y="2287581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②</a:t>
            </a:r>
            <a:r>
              <a:rPr lang="en-US" altLang="ja-JP" sz="28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Wi-Fi</a:t>
            </a:r>
            <a:r>
              <a:rPr lang="ja-JP" altLang="en-US" sz="28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接続の管理</a:t>
            </a:r>
            <a:endParaRPr lang="ja-JP" altLang="en-US" sz="2800" dirty="0"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75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16D401-664B-49F1-9FD5-89CC561FD2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8430" r="3048" b="2011"/>
          <a:stretch/>
        </p:blipFill>
        <p:spPr>
          <a:xfrm>
            <a:off x="7992813" y="1386527"/>
            <a:ext cx="3740400" cy="41959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34EAB2-6416-4DE4-9472-969F2287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178675" algn="l"/>
              </a:tabLst>
            </a:pPr>
            <a:r>
              <a:rPr lang="ja-JP" altLang="en-US" sz="4000" spc="-100" dirty="0"/>
              <a:t>学内の</a:t>
            </a:r>
            <a:r>
              <a:rPr lang="en-US" altLang="ja-JP" sz="4000" spc="-100" dirty="0"/>
              <a:t>Wi-Fi</a:t>
            </a:r>
            <a:r>
              <a:rPr lang="ja-JP" altLang="en-US" sz="4000" spc="-100" dirty="0"/>
              <a:t>に接続する－接続確認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928D4B-2C57-4D61-819D-A37E6788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5761039" cy="5507097"/>
          </a:xfrm>
        </p:spPr>
        <p:txBody>
          <a:bodyPr>
            <a:normAutofit/>
          </a:bodyPr>
          <a:lstStyle/>
          <a:p>
            <a:pPr marL="514350" indent="-514350">
              <a:buFont typeface="+mj-ea"/>
              <a:buAutoNum type="circleNumDbPlain" startAt="3"/>
            </a:pPr>
            <a:r>
              <a:rPr lang="ja-JP" altLang="en-US" sz="3200" dirty="0"/>
              <a:t>右図と同じように表示されていれば接続できています。</a:t>
            </a:r>
            <a:endParaRPr lang="en-US" altLang="ja-JP" sz="3200" dirty="0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0DFFD22-61C9-4095-AAEC-C2028039BC61}"/>
              </a:ext>
            </a:extLst>
          </p:cNvPr>
          <p:cNvSpPr/>
          <p:nvPr/>
        </p:nvSpPr>
        <p:spPr>
          <a:xfrm>
            <a:off x="7939514" y="1841412"/>
            <a:ext cx="3846787" cy="180357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4BBBF1C8-ABB1-4710-AA9D-E20AE3DA6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5" t="93439" r="-1"/>
          <a:stretch/>
        </p:blipFill>
        <p:spPr>
          <a:xfrm>
            <a:off x="5476875" y="5623711"/>
            <a:ext cx="6380163" cy="8830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15F1DB-5A65-44C2-A8FE-9C91D39B1A73}"/>
              </a:ext>
            </a:extLst>
          </p:cNvPr>
          <p:cNvSpPr/>
          <p:nvPr/>
        </p:nvSpPr>
        <p:spPr>
          <a:xfrm>
            <a:off x="7609190" y="1581363"/>
            <a:ext cx="543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4472C4"/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③</a:t>
            </a:r>
            <a:endParaRPr lang="ja-JP" altLang="en-US" sz="2800" dirty="0">
              <a:solidFill>
                <a:srgbClr val="4472C4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4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34EAB2-6416-4DE4-9472-969F2287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178675" algn="l"/>
              </a:tabLst>
            </a:pPr>
            <a:r>
              <a:rPr lang="ja-JP" altLang="en-US" sz="4000" spc="-100" dirty="0"/>
              <a:t>学内の</a:t>
            </a:r>
            <a:r>
              <a:rPr lang="en-US" altLang="ja-JP" sz="4000" spc="-100" dirty="0"/>
              <a:t>Wi-Fi</a:t>
            </a:r>
            <a:r>
              <a:rPr lang="ja-JP" altLang="en-US" sz="4000" spc="-100" dirty="0"/>
              <a:t>に接続する</a:t>
            </a:r>
            <a:r>
              <a:rPr lang="ja-JP" altLang="en-US" sz="4000" dirty="0"/>
              <a:t>－</a:t>
            </a:r>
            <a:r>
              <a:rPr lang="en-US" altLang="ja-JP" sz="4000" dirty="0" err="1"/>
              <a:t>GlobalProtect</a:t>
            </a:r>
            <a:r>
              <a:rPr lang="ja-JP" altLang="en-US" sz="4000" dirty="0"/>
              <a:t>起動</a:t>
            </a:r>
            <a:endParaRPr lang="ja-JP" altLang="en-US" sz="4000" spc="-100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FC83D91-FB4F-4BEE-951C-429A9BD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017588"/>
            <a:ext cx="9203928" cy="5507037"/>
          </a:xfrm>
        </p:spPr>
        <p:txBody>
          <a:bodyPr>
            <a:normAutofit/>
          </a:bodyPr>
          <a:lstStyle/>
          <a:p>
            <a:r>
              <a:rPr lang="en-US" altLang="ja-JP" sz="3200" dirty="0" err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GlobalProtect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を起動します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200" dirty="0"/>
              <a:t>タスクバーの右端の方にある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∧から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200" dirty="0"/>
              <a:t>地球のアイコンをクリックします。</a:t>
            </a:r>
            <a:endParaRPr lang="en-US" altLang="ja-JP" sz="3200" dirty="0"/>
          </a:p>
          <a:p>
            <a:r>
              <a:rPr lang="ja-JP" altLang="en-US" sz="3200" dirty="0"/>
              <a:t>起動していない場合は、</a:t>
            </a:r>
            <a:br>
              <a:rPr lang="en-US" altLang="ja-JP" sz="3200" dirty="0"/>
            </a:br>
            <a:r>
              <a:rPr lang="ja-JP" altLang="en-US" sz="3200" dirty="0"/>
              <a:t>「スタート」ボタン＞すべてのアプリ＞</a:t>
            </a:r>
            <a:br>
              <a:rPr lang="en-US" altLang="ja-JP" sz="3200" dirty="0"/>
            </a:b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Palo Alto Networks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r>
              <a:rPr lang="en-US" altLang="ja-JP" sz="32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GlobalProtect</a:t>
            </a:r>
            <a:r>
              <a:rPr lang="ja-JP" altLang="en-US" sz="3200" dirty="0"/>
              <a:t>　を</a:t>
            </a:r>
            <a:br>
              <a:rPr lang="en-US" altLang="ja-JP" sz="3200" dirty="0"/>
            </a:br>
            <a:r>
              <a:rPr lang="ja-JP" altLang="en-US" sz="3200" dirty="0"/>
              <a:t>クリックすると、四角いウィンドウが出てきます。</a:t>
            </a:r>
            <a:endParaRPr lang="en-US" altLang="ja-JP" sz="3200" dirty="0"/>
          </a:p>
          <a:p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Portal</a:t>
            </a:r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（ポータル）</a:t>
            </a:r>
            <a:r>
              <a:rPr lang="ja-JP" altLang="en-US" sz="3200" dirty="0"/>
              <a:t>の欄に</a:t>
            </a:r>
            <a:br>
              <a:rPr lang="en-US" altLang="ja-JP" sz="3200" dirty="0"/>
            </a:br>
            <a:r>
              <a:rPr lang="ja-JP" altLang="en-US" sz="32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</a:t>
            </a:r>
            <a:r>
              <a:rPr lang="en-US" altLang="ja-JP" sz="32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gp.do-johodai.ac.jp</a:t>
            </a:r>
            <a:r>
              <a:rPr lang="ja-JP" altLang="en-US" sz="3200" dirty="0">
                <a:solidFill>
                  <a:srgbClr val="0070C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」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</a:t>
            </a:r>
            <a:r>
              <a:rPr lang="ja-JP" altLang="en-US" sz="3200" dirty="0"/>
              <a:t>入力し、</a:t>
            </a:r>
            <a:br>
              <a:rPr lang="en-US" altLang="ja-JP" sz="3200" dirty="0"/>
            </a:br>
            <a:r>
              <a:rPr lang="ja-JP" altLang="en-US" sz="3200" dirty="0"/>
              <a:t>「接続」ボタンをクリックしてください。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941472-B32E-4B97-A8C3-45B1B7DC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0"/>
          <a:stretch/>
        </p:blipFill>
        <p:spPr>
          <a:xfrm>
            <a:off x="7577138" y="870948"/>
            <a:ext cx="4465638" cy="19538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AB2A416-5D3F-4A97-91EF-F75784875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4958" r="1337" b="1650"/>
          <a:stretch/>
        </p:blipFill>
        <p:spPr>
          <a:xfrm>
            <a:off x="9263856" y="2924175"/>
            <a:ext cx="2762250" cy="3771900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D07E129-AB3F-40B3-A31F-DDE310E709DA}"/>
              </a:ext>
            </a:extLst>
          </p:cNvPr>
          <p:cNvSpPr/>
          <p:nvPr/>
        </p:nvSpPr>
        <p:spPr>
          <a:xfrm>
            <a:off x="9538890" y="5676900"/>
            <a:ext cx="2234009" cy="6136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B721069-0011-4AC3-BC48-A8B2B3F8CDF1}"/>
              </a:ext>
            </a:extLst>
          </p:cNvPr>
          <p:cNvSpPr/>
          <p:nvPr/>
        </p:nvSpPr>
        <p:spPr>
          <a:xfrm>
            <a:off x="8756227" y="1555101"/>
            <a:ext cx="713238" cy="6136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80ADB82-845D-4D76-A17E-7F27A741E75F}"/>
              </a:ext>
            </a:extLst>
          </p:cNvPr>
          <p:cNvCxnSpPr>
            <a:cxnSpLocks/>
          </p:cNvCxnSpPr>
          <p:nvPr/>
        </p:nvCxnSpPr>
        <p:spPr>
          <a:xfrm>
            <a:off x="7340425" y="5486400"/>
            <a:ext cx="2129040" cy="421240"/>
          </a:xfrm>
          <a:prstGeom prst="straightConnector1">
            <a:avLst/>
          </a:prstGeom>
          <a:ln w="762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3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34EAB2-6416-4DE4-9472-969F2287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178675" algn="l"/>
              </a:tabLst>
            </a:pPr>
            <a:r>
              <a:rPr lang="ja-JP" altLang="en-US" spc="-100" dirty="0"/>
              <a:t>学内の</a:t>
            </a:r>
            <a:r>
              <a:rPr lang="en-US" altLang="ja-JP" spc="-100" dirty="0"/>
              <a:t>Wi-Fi</a:t>
            </a:r>
            <a:r>
              <a:rPr lang="ja-JP" altLang="en-US" spc="-100" dirty="0"/>
              <a:t>に接続する</a:t>
            </a:r>
            <a:r>
              <a:rPr lang="ja-JP" altLang="en-US" dirty="0"/>
              <a:t>－ユーザ認証する</a:t>
            </a:r>
            <a:endParaRPr lang="ja-JP" altLang="en-US" spc="-1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C0377A-D468-41CC-8314-F6601470F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415" y="1616575"/>
            <a:ext cx="6049952" cy="4796101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FC83D91-FB4F-4BEE-951C-429A9BD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017588"/>
            <a:ext cx="5761036" cy="5507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HIU-Wi-Fi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を利用するためには、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HIU</a:t>
            </a:r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アカウント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ユーザ認証が必要です。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ユーザ名：　</a:t>
            </a:r>
            <a:r>
              <a:rPr lang="en-US" altLang="ja-JP" sz="32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</a:t>
            </a:r>
            <a:r>
              <a:rPr lang="ja-JP" altLang="en-US" sz="32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＊＊＊＊＊＊＊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200" dirty="0"/>
              <a:t>＊＊＊＊＊＊＊は学籍番号</a:t>
            </a:r>
            <a:endParaRPr lang="en-US" altLang="ja-JP" sz="3200" dirty="0"/>
          </a:p>
          <a:p>
            <a:r>
              <a:rPr lang="ja-JP" altLang="en-US" sz="3200" dirty="0">
                <a:solidFill>
                  <a:schemeClr val="accent6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パスワード：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実習室利用講習で変更した</a:t>
            </a:r>
            <a:b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en-US" altLang="ja-JP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HIU</a:t>
            </a:r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アカウントのパスワード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3200" dirty="0"/>
              <a:t>または、</a:t>
            </a:r>
            <a:r>
              <a:rPr lang="en-US" altLang="ja-JP" sz="3200" dirty="0">
                <a:solidFill>
                  <a:srgbClr val="FF5B5B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Google</a:t>
            </a:r>
            <a:r>
              <a:rPr lang="ja-JP" altLang="en-US" sz="3200" dirty="0">
                <a:solidFill>
                  <a:srgbClr val="FF5B5B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で認証</a:t>
            </a:r>
            <a:br>
              <a:rPr lang="en-US" altLang="ja-JP" sz="3200" dirty="0">
                <a:solidFill>
                  <a:srgbClr val="FF5B5B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3200" dirty="0"/>
              <a:t>が必要です。</a:t>
            </a:r>
            <a:endParaRPr lang="ja-JP" altLang="en-US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6D2BF15F-FF13-4676-A28F-334D1CD00B22}"/>
              </a:ext>
            </a:extLst>
          </p:cNvPr>
          <p:cNvSpPr/>
          <p:nvPr/>
        </p:nvSpPr>
        <p:spPr>
          <a:xfrm>
            <a:off x="6834789" y="2881148"/>
            <a:ext cx="2004602" cy="576000"/>
          </a:xfrm>
          <a:prstGeom prst="wedgeRoundRectCallout">
            <a:avLst>
              <a:gd name="adj1" fmla="val -103242"/>
              <a:gd name="adj2" fmla="val -40879"/>
              <a:gd name="adj3" fmla="val 16667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27E70030-DF9E-4206-B9CE-7A56E238E6DF}"/>
              </a:ext>
            </a:extLst>
          </p:cNvPr>
          <p:cNvSpPr/>
          <p:nvPr/>
        </p:nvSpPr>
        <p:spPr>
          <a:xfrm>
            <a:off x="6834789" y="3558844"/>
            <a:ext cx="2004602" cy="576000"/>
          </a:xfrm>
          <a:prstGeom prst="wedgeRoundRectCallout">
            <a:avLst>
              <a:gd name="adj1" fmla="val -220647"/>
              <a:gd name="adj2" fmla="val 30369"/>
              <a:gd name="adj3" fmla="val 16667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E64F676A-6916-4EB5-83F6-FFE1783B2B0D}"/>
              </a:ext>
            </a:extLst>
          </p:cNvPr>
          <p:cNvSpPr/>
          <p:nvPr/>
        </p:nvSpPr>
        <p:spPr>
          <a:xfrm>
            <a:off x="6834789" y="5238968"/>
            <a:ext cx="2004602" cy="576000"/>
          </a:xfrm>
          <a:prstGeom prst="wedgeRoundRectCallout">
            <a:avLst>
              <a:gd name="adj1" fmla="val -157550"/>
              <a:gd name="adj2" fmla="val 16979"/>
              <a:gd name="adj3" fmla="val 16667"/>
            </a:avLst>
          </a:prstGeom>
          <a:noFill/>
          <a:ln w="38100">
            <a:solidFill>
              <a:srgbClr val="FF5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kumimoji="1" lang="ja-JP" altLang="en-US" sz="32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58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34EAB2-6416-4DE4-9472-969F2287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178675" algn="l"/>
              </a:tabLst>
            </a:pPr>
            <a:r>
              <a:rPr lang="ja-JP" altLang="en-US" spc="-100" dirty="0"/>
              <a:t>学内の</a:t>
            </a:r>
            <a:r>
              <a:rPr lang="en-US" altLang="ja-JP" spc="-100" dirty="0"/>
              <a:t>Wi-Fi</a:t>
            </a:r>
            <a:r>
              <a:rPr lang="ja-JP" altLang="en-US" spc="-100" dirty="0"/>
              <a:t>に接続する</a:t>
            </a:r>
            <a:r>
              <a:rPr lang="ja-JP" altLang="en-US" dirty="0"/>
              <a:t>－ユーザ認証する</a:t>
            </a:r>
            <a:endParaRPr lang="ja-JP" altLang="en-US" spc="-100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FC83D91-FB4F-4BEE-951C-429A9BD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017588"/>
            <a:ext cx="7514493" cy="5840412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ユーザ認証が完了すると、</a:t>
            </a:r>
            <a:br>
              <a:rPr lang="en-US" altLang="ja-JP" sz="4000" dirty="0"/>
            </a:br>
            <a:r>
              <a:rPr lang="en-US" altLang="ja-JP" sz="4000" dirty="0" err="1"/>
              <a:t>GlobalProtect</a:t>
            </a:r>
            <a:r>
              <a:rPr lang="ja-JP" altLang="en-US" sz="4000" dirty="0"/>
              <a:t>に接続できて</a:t>
            </a:r>
            <a:br>
              <a:rPr lang="en-US" altLang="ja-JP" sz="4000" dirty="0"/>
            </a:br>
            <a:r>
              <a:rPr lang="ja-JP" altLang="en-US" sz="4000" dirty="0"/>
              <a:t>いることが表示されます。</a:t>
            </a:r>
            <a:br>
              <a:rPr lang="en-US" altLang="ja-JP" sz="4000" dirty="0"/>
            </a:br>
            <a:r>
              <a:rPr lang="ja-JP" altLang="en-US" sz="4000" dirty="0"/>
              <a:t>これで</a:t>
            </a:r>
            <a:r>
              <a:rPr lang="en-US" altLang="ja-JP" sz="4000" dirty="0"/>
              <a:t>Wi-Fi</a:t>
            </a:r>
            <a:r>
              <a:rPr lang="ja-JP" altLang="en-US" sz="4000" dirty="0"/>
              <a:t>接続が</a:t>
            </a:r>
            <a:br>
              <a:rPr lang="en-US" altLang="ja-JP" sz="4000" dirty="0"/>
            </a:br>
            <a:r>
              <a:rPr lang="ja-JP" altLang="en-US" sz="4000" dirty="0"/>
              <a:t>完了しました。</a:t>
            </a:r>
            <a:endParaRPr lang="en-US" altLang="ja-JP" sz="4000" dirty="0"/>
          </a:p>
          <a:p>
            <a:pPr marL="0" indent="0">
              <a:buNone/>
            </a:pP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F6F4488-6C3B-4C6D-8E56-1E215492D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8168" r="1793" b="1283"/>
          <a:stretch/>
        </p:blipFill>
        <p:spPr>
          <a:xfrm>
            <a:off x="7375446" y="1017528"/>
            <a:ext cx="3912428" cy="47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2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5FEBF6D-E283-4CC3-8699-78482B73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28"/>
          <a:stretch/>
        </p:blipFill>
        <p:spPr>
          <a:xfrm>
            <a:off x="6600041" y="1935419"/>
            <a:ext cx="4996051" cy="3972384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7C99B29-EAD2-41CA-BFD7-938458A5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情報センターのページを見てみましょう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7F9AF0-E097-4D02-8D98-263F9683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883251"/>
            <a:ext cx="5837239" cy="5507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200" spc="-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Web</a:t>
            </a:r>
            <a:r>
              <a:rPr kumimoji="1" lang="ja-JP" altLang="en-US" sz="3200" spc="-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ポータルサイト</a:t>
            </a:r>
            <a:r>
              <a:rPr kumimoji="1" lang="ja-JP" altLang="en-US" sz="3200" spc="-200" dirty="0"/>
              <a:t>の一番下に、</a:t>
            </a:r>
            <a:br>
              <a:rPr kumimoji="1" lang="en-US" altLang="ja-JP" sz="3200" spc="-200" dirty="0"/>
            </a:br>
            <a:r>
              <a:rPr kumimoji="1" lang="ja-JP" altLang="en-US" sz="3200" spc="-2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学内サイトのリンク一覧</a:t>
            </a:r>
            <a:r>
              <a:rPr kumimoji="1" lang="ja-JP" altLang="en-US" sz="3200" spc="-200" dirty="0"/>
              <a:t>があります。</a:t>
            </a:r>
            <a:endParaRPr lang="en-US" altLang="ja-JP" sz="3200" spc="-200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1FF96C4-7E6C-4999-ADFB-A789D74518E3}"/>
              </a:ext>
            </a:extLst>
          </p:cNvPr>
          <p:cNvSpPr txBox="1">
            <a:spLocks/>
          </p:cNvSpPr>
          <p:nvPr/>
        </p:nvSpPr>
        <p:spPr>
          <a:xfrm>
            <a:off x="6252575" y="883251"/>
            <a:ext cx="5690982" cy="1077218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spc="-2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情報センターのページ</a:t>
            </a:r>
            <a:r>
              <a:rPr lang="ja-JP" altLang="en-US" sz="3200" spc="-200" dirty="0"/>
              <a:t>へのリンクも</a:t>
            </a:r>
            <a:br>
              <a:rPr lang="en-US" altLang="ja-JP" sz="3200" spc="-200" dirty="0"/>
            </a:br>
            <a:r>
              <a:rPr lang="ja-JP" altLang="en-US" sz="3200" spc="-200" dirty="0"/>
              <a:t>あります。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AC89A49-2FDE-4BF3-B271-E0AFD08F372F}"/>
              </a:ext>
            </a:extLst>
          </p:cNvPr>
          <p:cNvGrpSpPr/>
          <p:nvPr/>
        </p:nvGrpSpPr>
        <p:grpSpPr>
          <a:xfrm>
            <a:off x="555855" y="1935419"/>
            <a:ext cx="5055158" cy="4000195"/>
            <a:chOff x="555855" y="2172004"/>
            <a:chExt cx="5055158" cy="400019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96098ED6-F5FE-4E84-836F-0F2D7BAD9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507"/>
            <a:stretch/>
          </p:blipFill>
          <p:spPr>
            <a:xfrm>
              <a:off x="555855" y="2172004"/>
              <a:ext cx="5055158" cy="400019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443DD9A5-7764-49D4-90E9-01A998698D6D}"/>
                </a:ext>
              </a:extLst>
            </p:cNvPr>
            <p:cNvSpPr/>
            <p:nvPr/>
          </p:nvSpPr>
          <p:spPr>
            <a:xfrm>
              <a:off x="1616250" y="4678471"/>
              <a:ext cx="3907727" cy="1111896"/>
            </a:xfrm>
            <a:prstGeom prst="roundRect">
              <a:avLst>
                <a:gd name="adj" fmla="val 8296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1F9F005F-3530-48E4-B232-82BDA0629035}"/>
              </a:ext>
            </a:extLst>
          </p:cNvPr>
          <p:cNvSpPr txBox="1">
            <a:spLocks/>
          </p:cNvSpPr>
          <p:nvPr/>
        </p:nvSpPr>
        <p:spPr>
          <a:xfrm>
            <a:off x="7946506" y="4300107"/>
            <a:ext cx="3494866" cy="156966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400" dirty="0"/>
              <a:t>情報センターのページに、</a:t>
            </a:r>
            <a:br>
              <a:rPr lang="en-US" altLang="ja-JP" sz="2400" dirty="0"/>
            </a:br>
            <a:r>
              <a:rPr lang="ja-JP" altLang="en-US" sz="2400" dirty="0"/>
              <a:t>このスライドを掲載します。</a:t>
            </a:r>
            <a:br>
              <a:rPr lang="en-US" altLang="ja-JP" sz="2400" dirty="0"/>
            </a:br>
            <a:r>
              <a:rPr lang="ja-JP" altLang="en-US" sz="2400" dirty="0"/>
              <a:t>見直したい人は</a:t>
            </a:r>
            <a:br>
              <a:rPr lang="en-US" altLang="ja-JP" sz="2400" dirty="0"/>
            </a:br>
            <a:r>
              <a:rPr lang="ja-JP" altLang="en-US" sz="2400" dirty="0"/>
              <a:t>新着投稿をご覧ください。</a:t>
            </a:r>
            <a:endParaRPr lang="en-US" altLang="ja-JP" sz="2400" dirty="0"/>
          </a:p>
        </p:txBody>
      </p: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432FB7A1-82D0-4ABB-A33B-50589D432F62}"/>
              </a:ext>
            </a:extLst>
          </p:cNvPr>
          <p:cNvCxnSpPr>
            <a:cxnSpLocks/>
            <a:stCxn id="5" idx="1"/>
            <a:endCxn id="26" idx="3"/>
          </p:cNvCxnSpPr>
          <p:nvPr/>
        </p:nvCxnSpPr>
        <p:spPr>
          <a:xfrm rot="10800000" flipV="1">
            <a:off x="3382593" y="1421859"/>
            <a:ext cx="2869983" cy="3964985"/>
          </a:xfrm>
          <a:prstGeom prst="bentConnector3">
            <a:avLst>
              <a:gd name="adj1" fmla="val 5885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791E1E9-5D74-422D-B1F6-2340B48C555C}"/>
              </a:ext>
            </a:extLst>
          </p:cNvPr>
          <p:cNvSpPr/>
          <p:nvPr/>
        </p:nvSpPr>
        <p:spPr>
          <a:xfrm>
            <a:off x="2794540" y="5304816"/>
            <a:ext cx="588052" cy="164058"/>
          </a:xfrm>
          <a:prstGeom prst="roundRect">
            <a:avLst>
              <a:gd name="adj" fmla="val 829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22EA5431-A7F7-48DC-9709-43EEBD2822DC}"/>
              </a:ext>
            </a:extLst>
          </p:cNvPr>
          <p:cNvSpPr txBox="1">
            <a:spLocks/>
          </p:cNvSpPr>
          <p:nvPr/>
        </p:nvSpPr>
        <p:spPr>
          <a:xfrm>
            <a:off x="474910" y="5869767"/>
            <a:ext cx="11242180" cy="65517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defRPr>
            </a:lvl1pPr>
          </a:lstStyle>
          <a:p>
            <a:pPr algn="ctr"/>
            <a:r>
              <a:rPr lang="ja-JP" altLang="en-US" sz="4000" dirty="0">
                <a:solidFill>
                  <a:srgbClr val="FF0000"/>
                </a:solidFill>
                <a:effectLst>
                  <a:glow rad="444500">
                    <a:schemeClr val="bg1"/>
                  </a:glow>
                </a:effectLst>
              </a:rPr>
              <a:t>これらのページには大事なお知らせが掲載されます</a:t>
            </a:r>
          </a:p>
        </p:txBody>
      </p:sp>
    </p:spTree>
    <p:extLst>
      <p:ext uri="{BB962C8B-B14F-4D97-AF65-F5344CB8AC3E}">
        <p14:creationId xmlns:p14="http://schemas.microsoft.com/office/powerpoint/2010/main" val="3260786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417012-65D8-4B08-9850-DA252389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2" y="1702424"/>
            <a:ext cx="5532247" cy="4691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7C99B29-EAD2-41CA-BFD7-938458A5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情報センターのページを見てみましょう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7F9AF0-E097-4D02-8D98-263F9683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57909"/>
            <a:ext cx="8876148" cy="584775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ja-JP" altLang="en-US" sz="3200" dirty="0"/>
              <a:t>北海道情報大学　学生貸与ノートＰＣ利用管理規程</a:t>
            </a:r>
            <a:endParaRPr lang="en-US" altLang="ja-JP" sz="3200" spc="-200" dirty="0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80F3F71-3205-47E0-BCFD-8B091B86C346}"/>
              </a:ext>
            </a:extLst>
          </p:cNvPr>
          <p:cNvSpPr/>
          <p:nvPr/>
        </p:nvSpPr>
        <p:spPr>
          <a:xfrm>
            <a:off x="460310" y="3306320"/>
            <a:ext cx="1747935" cy="335439"/>
          </a:xfrm>
          <a:prstGeom prst="roundRect">
            <a:avLst>
              <a:gd name="adj" fmla="val 82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E4475E5B-FF18-4592-AD6C-B8AC24360795}"/>
              </a:ext>
            </a:extLst>
          </p:cNvPr>
          <p:cNvSpPr/>
          <p:nvPr/>
        </p:nvSpPr>
        <p:spPr>
          <a:xfrm>
            <a:off x="2547257" y="6069661"/>
            <a:ext cx="2715208" cy="239301"/>
          </a:xfrm>
          <a:prstGeom prst="roundRect">
            <a:avLst>
              <a:gd name="adj" fmla="val 82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A25A021-E493-483D-BA69-A98D28142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498" y="1742062"/>
            <a:ext cx="3296162" cy="46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F1332-341E-453A-BC41-2EE12B88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安否確認メールシステムについて（１）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CCEF5D-016D-413D-8B2F-D414E7D3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11522077" cy="5507097"/>
          </a:xfrm>
        </p:spPr>
        <p:txBody>
          <a:bodyPr>
            <a:normAutofit/>
          </a:bodyPr>
          <a:lstStyle/>
          <a:p>
            <a:r>
              <a:rPr lang="ja-JP" altLang="en-US" dirty="0"/>
              <a:t>本学では、大規模地震などの災害が発生したときに、</a:t>
            </a:r>
            <a:br>
              <a:rPr lang="en-US" altLang="ja-JP" dirty="0"/>
            </a:br>
            <a:r>
              <a:rPr lang="ja-JP" altLang="en-US" dirty="0"/>
              <a:t>連絡や安否確認を迅速に行うため、</a:t>
            </a:r>
            <a:br>
              <a:rPr lang="en-US" altLang="ja-JP" dirty="0"/>
            </a:br>
            <a:r>
              <a:rPr lang="ja-JP" altLang="en-US" dirty="0"/>
              <a:t>スマートフォンやパソコンを用いたメール連絡網</a:t>
            </a:r>
            <a:br>
              <a:rPr lang="en-US" altLang="ja-JP" dirty="0"/>
            </a:b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「安否確認メールシステム」</a:t>
            </a:r>
            <a:r>
              <a:rPr lang="ja-JP" altLang="en-US" dirty="0"/>
              <a:t>を導入しています。</a:t>
            </a:r>
            <a:endParaRPr lang="en-US" altLang="ja-JP" dirty="0"/>
          </a:p>
          <a:p>
            <a:r>
              <a:rPr lang="ja-JP" altLang="en-US" dirty="0"/>
              <a:t>安否確認メールシステムには、</a:t>
            </a:r>
            <a:br>
              <a:rPr lang="en-US" altLang="ja-JP" dirty="0"/>
            </a:br>
            <a:r>
              <a:rPr lang="ja-JP" altLang="ja-JP" dirty="0"/>
              <a:t>皆さんの情報大メールアドレス</a:t>
            </a:r>
            <a:r>
              <a:rPr lang="en-US" altLang="ja-JP" dirty="0"/>
              <a:t>(Gmail)</a:t>
            </a:r>
            <a:r>
              <a:rPr lang="ja-JP" altLang="ja-JP" dirty="0"/>
              <a:t>が</a:t>
            </a:r>
            <a:br>
              <a:rPr lang="en-US" altLang="ja-JP" dirty="0"/>
            </a:br>
            <a:r>
              <a:rPr lang="ja-JP" altLang="ja-JP" dirty="0"/>
              <a:t>登録されています。</a:t>
            </a:r>
            <a:endParaRPr lang="en-US" altLang="ja-JP" dirty="0"/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9801FE2C-5C75-4625-B4FE-0054AA802B2A}"/>
              </a:ext>
            </a:extLst>
          </p:cNvPr>
          <p:cNvSpPr/>
          <p:nvPr/>
        </p:nvSpPr>
        <p:spPr>
          <a:xfrm>
            <a:off x="4497356" y="4799354"/>
            <a:ext cx="6362079" cy="1155418"/>
          </a:xfrm>
          <a:prstGeom prst="wedgeRoundRectCallout">
            <a:avLst>
              <a:gd name="adj1" fmla="val -34599"/>
              <a:gd name="adj2" fmla="val -75216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TW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</a:t>
            </a:r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＊＊＊＊＊＊＊</a:t>
            </a:r>
            <a:r>
              <a:rPr lang="en-US" altLang="ja-JP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@s.do-johodai.ac.jp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↑７桁の学籍番号</a:t>
            </a:r>
            <a:endParaRPr lang="zh-TW" altLang="en-US" sz="2800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2DB3508-5F79-4297-88E6-CD9E1134AA17}"/>
              </a:ext>
            </a:extLst>
          </p:cNvPr>
          <p:cNvCxnSpPr/>
          <p:nvPr/>
        </p:nvCxnSpPr>
        <p:spPr>
          <a:xfrm>
            <a:off x="4800600" y="5334000"/>
            <a:ext cx="22098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53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F1332-341E-453A-BC41-2EE12B88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安否確認メールシステムについて（２）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CCEF5D-016D-413D-8B2F-D414E7D35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ja-JP" altLang="en-US" dirty="0"/>
              <a:t>安否確認メールシステムをはじめとする</a:t>
            </a:r>
            <a:br>
              <a:rPr lang="en-US" altLang="ja-JP" dirty="0"/>
            </a:br>
            <a:r>
              <a:rPr lang="ja-JP" altLang="en-US" dirty="0"/>
              <a:t>大学からの連絡を確実に受け取るため、</a:t>
            </a:r>
            <a:br>
              <a:rPr lang="en-US" altLang="ja-JP" dirty="0"/>
            </a:b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みなさんの</a:t>
            </a:r>
            <a:r>
              <a:rPr lang="ja-JP" altLang="ja-JP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スマートフォンやパソコンで</a:t>
            </a:r>
            <a:br>
              <a:rPr lang="en-US" altLang="ja-JP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情報大の</a:t>
            </a:r>
            <a:r>
              <a:rPr lang="ja-JP" altLang="ja-JP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メールを受信できるよう</a:t>
            </a: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に設定してください。</a:t>
            </a:r>
          </a:p>
          <a:p>
            <a:pPr>
              <a:spcBef>
                <a:spcPts val="1800"/>
              </a:spcBef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安否確認メールシステムの詳しい説明は、</a:t>
            </a:r>
            <a:b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情報センターのページに掲載されています。</a:t>
            </a:r>
            <a:b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各種設定／利用方法 </a:t>
            </a: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&gt; </a:t>
            </a:r>
            <a:b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</a:t>
            </a:r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安否確認メールシステムについて（学生用）</a:t>
            </a:r>
            <a:endParaRPr lang="en-US" altLang="ja-JP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61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CD59F-86BE-44C3-A209-DDFAEF587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配布物について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692E0F-8226-40AC-ACD0-7DFFBA8F9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7338" lvl="1" indent="0">
              <a:spcBef>
                <a:spcPts val="0"/>
              </a:spcBef>
              <a:buNone/>
            </a:pPr>
            <a:r>
              <a:rPr lang="ja-JP" altLang="en-US" sz="4400" dirty="0"/>
              <a:t>配布資料を順番にお受け取りください。</a:t>
            </a:r>
            <a:endParaRPr lang="en-US" altLang="ja-JP" sz="4400" dirty="0"/>
          </a:p>
          <a:p>
            <a:pPr marL="287338" lvl="1" indent="0">
              <a:spcBef>
                <a:spcPts val="0"/>
              </a:spcBef>
              <a:buNone/>
            </a:pPr>
            <a:endParaRPr lang="en-US" altLang="ja-JP" sz="4400" dirty="0"/>
          </a:p>
          <a:p>
            <a:pPr marL="1258888" lvl="2" indent="-514350">
              <a:spcBef>
                <a:spcPts val="0"/>
              </a:spcBef>
              <a:buFont typeface="+mj-lt"/>
              <a:buAutoNum type="arabicPeriod"/>
            </a:pPr>
            <a:r>
              <a:rPr lang="zh-TW" altLang="en-US" sz="4400" dirty="0"/>
              <a:t>貸与機器利用申請書</a:t>
            </a:r>
            <a:r>
              <a:rPr lang="ja-JP" altLang="en-US" sz="4400" dirty="0"/>
              <a:t>・・・</a:t>
            </a:r>
            <a:r>
              <a:rPr lang="en-US" altLang="ja-JP" sz="4400" dirty="0"/>
              <a:t>1</a:t>
            </a:r>
            <a:r>
              <a:rPr lang="ja-JP" altLang="en-US" sz="4400" dirty="0"/>
              <a:t>枚</a:t>
            </a:r>
            <a:endParaRPr lang="en-US" altLang="zh-TW" sz="4400" dirty="0"/>
          </a:p>
          <a:p>
            <a:pPr marL="1258888" lvl="2" indent="-514350" algn="just">
              <a:spcBef>
                <a:spcPts val="0"/>
              </a:spcBef>
              <a:buFont typeface="+mj-lt"/>
              <a:buAutoNum type="arabicPeriod"/>
            </a:pPr>
            <a:r>
              <a:rPr lang="ja-JP" altLang="en-US" sz="4400" dirty="0"/>
              <a:t>貸与時の注意事項・・・・・</a:t>
            </a:r>
            <a:r>
              <a:rPr lang="en-US" altLang="ja-JP" sz="4400" dirty="0"/>
              <a:t>1</a:t>
            </a:r>
            <a:r>
              <a:rPr lang="ja-JP" altLang="en-US" sz="4400" dirty="0"/>
              <a:t>枚</a:t>
            </a:r>
            <a:endParaRPr lang="en-US" altLang="ja-JP" sz="4400" dirty="0"/>
          </a:p>
          <a:p>
            <a:pPr marL="1258888" lvl="2" indent="-514350" algn="just">
              <a:spcBef>
                <a:spcPts val="0"/>
              </a:spcBef>
              <a:buFont typeface="+mj-lt"/>
              <a:buAutoNum type="arabicPeriod"/>
            </a:pPr>
            <a:r>
              <a:rPr lang="ja-JP" altLang="en-US" sz="4400" dirty="0"/>
              <a:t>ノート</a:t>
            </a:r>
            <a:r>
              <a:rPr lang="en-US" altLang="ja-JP" sz="4400" dirty="0"/>
              <a:t>PC</a:t>
            </a:r>
            <a:r>
              <a:rPr lang="ja-JP" altLang="en-US" sz="4400" dirty="0"/>
              <a:t>一式 ・・・・・・・・・</a:t>
            </a:r>
            <a:r>
              <a:rPr lang="en-US" altLang="ja-JP" sz="4400" dirty="0"/>
              <a:t>1</a:t>
            </a:r>
            <a:r>
              <a:rPr lang="ja-JP" altLang="en-US" sz="4400" dirty="0"/>
              <a:t>台</a:t>
            </a:r>
            <a:endParaRPr lang="en-US" altLang="ja-JP" sz="4000" dirty="0"/>
          </a:p>
          <a:p>
            <a:pPr marL="0" indent="0">
              <a:buNone/>
            </a:pP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6610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A5447E6-B673-4FD4-94C1-2969121B0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945" r="24937" b="8361"/>
          <a:stretch/>
        </p:blipFill>
        <p:spPr>
          <a:xfrm>
            <a:off x="7284098" y="2122995"/>
            <a:ext cx="4572940" cy="440163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Office</a:t>
            </a:r>
            <a:r>
              <a:rPr lang="ja-JP" altLang="en-US" sz="4000" dirty="0"/>
              <a:t>製品の設定をする（１）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2C2388-CC85-4962-A778-96D93256E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Office</a:t>
            </a:r>
            <a:r>
              <a:rPr kumimoji="1" lang="ja-JP" altLang="en-US" dirty="0"/>
              <a:t>製品（</a:t>
            </a:r>
            <a:r>
              <a:rPr kumimoji="1" lang="en-US" altLang="ja-JP" dirty="0"/>
              <a:t>Word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Excel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PowerPoint</a:t>
            </a:r>
            <a:r>
              <a:rPr kumimoji="1" lang="ja-JP" altLang="en-US" dirty="0"/>
              <a:t>など）を</a:t>
            </a:r>
            <a:br>
              <a:rPr kumimoji="1" lang="en-US" altLang="ja-JP" dirty="0"/>
            </a:br>
            <a:r>
              <a:rPr kumimoji="1" lang="ja-JP" altLang="en-US" dirty="0"/>
              <a:t>使えるようにします。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「スタート」ボタン　　　を押すと</a:t>
            </a:r>
            <a:br>
              <a:rPr kumimoji="1" lang="en-US" altLang="ja-JP" dirty="0"/>
            </a:br>
            <a:r>
              <a:rPr kumimoji="1" lang="ja-JP" altLang="en-US" dirty="0"/>
              <a:t>スタートメニューが開くので</a:t>
            </a:r>
            <a:br>
              <a:rPr kumimoji="1" lang="en-US" altLang="ja-JP" dirty="0"/>
            </a:br>
            <a:r>
              <a:rPr kumimoji="1" lang="ja-JP" altLang="en-US" dirty="0"/>
              <a:t>好きな</a:t>
            </a:r>
            <a:r>
              <a:rPr kumimoji="1" lang="en-US" altLang="ja-JP" dirty="0"/>
              <a:t>Office</a:t>
            </a:r>
            <a:r>
              <a:rPr kumimoji="1" lang="ja-JP" altLang="en-US" dirty="0"/>
              <a:t>製品のアイコンを</a:t>
            </a:r>
            <a:br>
              <a:rPr kumimoji="1" lang="en-US" altLang="ja-JP" dirty="0"/>
            </a:br>
            <a:r>
              <a:rPr kumimoji="1" lang="ja-JP" altLang="en-US" dirty="0"/>
              <a:t>クリックしてください。</a:t>
            </a:r>
          </a:p>
        </p:txBody>
      </p:sp>
      <p:pic>
        <p:nvPicPr>
          <p:cNvPr id="6" name="コンテンツ プレースホルダー 12">
            <a:extLst>
              <a:ext uri="{FF2B5EF4-FFF2-40B4-BE49-F238E27FC236}">
                <a16:creationId xmlns:a16="http://schemas.microsoft.com/office/drawing/2014/main" id="{CF46F753-D7E5-4718-BB2D-79FB1734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 t="94332" r="61273" b="817"/>
          <a:stretch/>
        </p:blipFill>
        <p:spPr>
          <a:xfrm>
            <a:off x="3759994" y="2298429"/>
            <a:ext cx="505619" cy="490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1C4EA39-F35E-40D9-8C7B-8231D58FB137}"/>
              </a:ext>
            </a:extLst>
          </p:cNvPr>
          <p:cNvSpPr/>
          <p:nvPr/>
        </p:nvSpPr>
        <p:spPr>
          <a:xfrm>
            <a:off x="8169837" y="3142426"/>
            <a:ext cx="2178006" cy="573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E2AC81-58AC-4337-9E47-C78156467561}"/>
              </a:ext>
            </a:extLst>
          </p:cNvPr>
          <p:cNvSpPr/>
          <p:nvPr/>
        </p:nvSpPr>
        <p:spPr>
          <a:xfrm>
            <a:off x="8505268" y="2697979"/>
            <a:ext cx="1507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このへん</a:t>
            </a:r>
            <a:endParaRPr lang="ja-JP" altLang="en-US" sz="2800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758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73323F5-B38E-436C-AD2D-29A7C979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53" y="1128713"/>
            <a:ext cx="5424585" cy="48258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Office</a:t>
            </a:r>
            <a:r>
              <a:rPr lang="ja-JP" altLang="en-US" sz="4000" dirty="0"/>
              <a:t>製品の設定をする（２）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2C2388-CC85-4962-A778-96D93256E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</a:tabLst>
            </a:pPr>
            <a:r>
              <a:rPr lang="ja-JP" altLang="en-US" dirty="0"/>
              <a:t>「ライセンス認証ウィザード」</a:t>
            </a:r>
            <a:br>
              <a:rPr lang="en-US" altLang="ja-JP" dirty="0"/>
            </a:br>
            <a:r>
              <a:rPr lang="en-US" altLang="ja-JP" dirty="0"/>
              <a:t>	</a:t>
            </a:r>
            <a:r>
              <a:rPr lang="ja-JP" altLang="en-US" dirty="0"/>
              <a:t>画面が表示されますので、</a:t>
            </a:r>
            <a:endParaRPr lang="en-US" altLang="ja-JP" dirty="0"/>
          </a:p>
          <a:p>
            <a:pPr marL="0" indent="0">
              <a:buNone/>
              <a:tabLst>
                <a:tab pos="266700" algn="l"/>
              </a:tabLst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ソフトウェアの</a:t>
            </a:r>
            <a:b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ライセンス認証を</a:t>
            </a:r>
            <a:b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インターネット経由で行う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」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0" indent="0">
              <a:buNone/>
              <a:tabLst>
                <a:tab pos="266700" algn="l"/>
              </a:tabLst>
            </a:pPr>
            <a:r>
              <a:rPr lang="ja-JP" altLang="en-US" dirty="0"/>
              <a:t>を選択し、</a:t>
            </a:r>
            <a:br>
              <a:rPr lang="en-US" altLang="ja-JP" dirty="0"/>
            </a:br>
            <a:r>
              <a:rPr lang="ja-JP" altLang="en-US" dirty="0"/>
              <a:t>「次へ」ボタンをクリックします。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D850C16-2106-49F8-A3D6-824B430F116A}"/>
              </a:ext>
            </a:extLst>
          </p:cNvPr>
          <p:cNvSpPr/>
          <p:nvPr/>
        </p:nvSpPr>
        <p:spPr>
          <a:xfrm>
            <a:off x="6614150" y="2752004"/>
            <a:ext cx="3099293" cy="236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66D2CC7-71BC-415B-B49F-2176C70C74CD}"/>
              </a:ext>
            </a:extLst>
          </p:cNvPr>
          <p:cNvSpPr/>
          <p:nvPr/>
        </p:nvSpPr>
        <p:spPr>
          <a:xfrm>
            <a:off x="10001249" y="5639726"/>
            <a:ext cx="792000" cy="32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10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88835CF-F619-40A0-86CB-1138FABEF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" b="285"/>
          <a:stretch/>
        </p:blipFill>
        <p:spPr>
          <a:xfrm>
            <a:off x="6504736" y="1128713"/>
            <a:ext cx="5352302" cy="48350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Office</a:t>
            </a:r>
            <a:r>
              <a:rPr lang="ja-JP" altLang="en-US" sz="4000" dirty="0"/>
              <a:t>製品の設定をする（３）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2C2388-CC85-4962-A778-96D93256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017528"/>
            <a:ext cx="6629718" cy="5507097"/>
          </a:xfrm>
        </p:spPr>
        <p:txBody>
          <a:bodyPr/>
          <a:lstStyle/>
          <a:p>
            <a:pPr marL="0" indent="0">
              <a:buNone/>
              <a:tabLst>
                <a:tab pos="358775" algn="l"/>
              </a:tabLst>
            </a:pP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「</a:t>
            </a:r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ライセンス認</a:t>
            </a:r>
            <a:r>
              <a:rPr lang="ja-JP" altLang="en-US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証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が</a:t>
            </a:r>
            <a:b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en-US" altLang="ja-JP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	</a:t>
            </a:r>
            <a:r>
              <a:rPr lang="ja-JP" altLang="en-US" b="1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完了しました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」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/>
              <a:t>と表示されたら、</a:t>
            </a:r>
            <a:br>
              <a:rPr lang="en-US" altLang="ja-JP" dirty="0"/>
            </a:br>
            <a:r>
              <a:rPr lang="ja-JP" altLang="en-US" dirty="0"/>
              <a:t>「</a:t>
            </a:r>
            <a:r>
              <a:rPr lang="ja-JP" altLang="en-US" dirty="0">
                <a:solidFill>
                  <a:srgbClr val="0070C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閉じる</a:t>
            </a:r>
            <a:r>
              <a:rPr lang="ja-JP" altLang="en-US" dirty="0"/>
              <a:t>」ボタンをクリックします。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66D2CC7-71BC-415B-B49F-2176C70C74CD}"/>
              </a:ext>
            </a:extLst>
          </p:cNvPr>
          <p:cNvSpPr/>
          <p:nvPr/>
        </p:nvSpPr>
        <p:spPr>
          <a:xfrm>
            <a:off x="10984229" y="5591272"/>
            <a:ext cx="792000" cy="32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4BACC4B-1F85-4C06-AADA-CCAC87240152}"/>
              </a:ext>
            </a:extLst>
          </p:cNvPr>
          <p:cNvCxnSpPr>
            <a:cxnSpLocks/>
          </p:cNvCxnSpPr>
          <p:nvPr/>
        </p:nvCxnSpPr>
        <p:spPr>
          <a:xfrm>
            <a:off x="9889299" y="2229633"/>
            <a:ext cx="1189972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33614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CE7CF41-0CE8-473A-B731-568AB7588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945" r="24937" b="8361"/>
          <a:stretch/>
        </p:blipFill>
        <p:spPr>
          <a:xfrm>
            <a:off x="7284098" y="2122995"/>
            <a:ext cx="4572940" cy="440163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スタートアップの登録（１）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2C2388-CC85-4962-A778-96D93256E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スタートアップとは、コンピュータを使い始める</a:t>
            </a:r>
            <a:br>
              <a:rPr lang="en-US" altLang="ja-JP" dirty="0"/>
            </a:br>
            <a:r>
              <a:rPr lang="ja-JP" altLang="en-US" dirty="0"/>
              <a:t>（</a:t>
            </a:r>
            <a:r>
              <a:rPr kumimoji="1" lang="ja-JP" altLang="en-US" dirty="0"/>
              <a:t>サインイン）時に実行するアプリケーションです。</a:t>
            </a:r>
            <a:endParaRPr kumimoji="1" lang="en-US" altLang="ja-JP" dirty="0"/>
          </a:p>
          <a:p>
            <a:r>
              <a:rPr kumimoji="1" lang="ja-JP" altLang="en-US" dirty="0"/>
              <a:t>「スタート」ボタン　　　を押すと</a:t>
            </a:r>
            <a:br>
              <a:rPr kumimoji="1" lang="en-US" altLang="ja-JP" dirty="0"/>
            </a:br>
            <a:r>
              <a:rPr kumimoji="1" lang="ja-JP" altLang="en-US" dirty="0"/>
              <a:t>スタートメニューが開くので</a:t>
            </a:r>
            <a:br>
              <a:rPr kumimoji="1" lang="en-US" altLang="ja-JP" dirty="0"/>
            </a:br>
            <a:r>
              <a:rPr kumimoji="1" lang="ja-JP" altLang="en-US" dirty="0"/>
              <a:t>「設定」をクリックしてください。</a:t>
            </a:r>
          </a:p>
        </p:txBody>
      </p:sp>
      <p:pic>
        <p:nvPicPr>
          <p:cNvPr id="6" name="コンテンツ プレースホルダー 12">
            <a:extLst>
              <a:ext uri="{FF2B5EF4-FFF2-40B4-BE49-F238E27FC236}">
                <a16:creationId xmlns:a16="http://schemas.microsoft.com/office/drawing/2014/main" id="{CF46F753-D7E5-4718-BB2D-79FB17348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 t="94332" r="61273" b="817"/>
          <a:stretch/>
        </p:blipFill>
        <p:spPr>
          <a:xfrm>
            <a:off x="3980429" y="2290264"/>
            <a:ext cx="505619" cy="490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1C4EA39-F35E-40D9-8C7B-8231D58FB137}"/>
              </a:ext>
            </a:extLst>
          </p:cNvPr>
          <p:cNvSpPr/>
          <p:nvPr/>
        </p:nvSpPr>
        <p:spPr>
          <a:xfrm>
            <a:off x="10360518" y="3154290"/>
            <a:ext cx="512573" cy="5494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66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スタートアップの登録（２）</a:t>
            </a:r>
            <a:endParaRPr kumimoji="1" lang="ja-JP" altLang="en-US" sz="4000" dirty="0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0D1BAC34-0F39-474C-9659-0A6F0F075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33" y="1017588"/>
            <a:ext cx="6972106" cy="5507037"/>
          </a:xfr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0A69F54-DEF1-47F2-A74C-D95C8F8C4AF7}"/>
              </a:ext>
            </a:extLst>
          </p:cNvPr>
          <p:cNvSpPr/>
          <p:nvPr/>
        </p:nvSpPr>
        <p:spPr>
          <a:xfrm>
            <a:off x="5059233" y="4433207"/>
            <a:ext cx="2598867" cy="416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37F9635-438D-43C9-AD83-84C1643E4907}"/>
              </a:ext>
            </a:extLst>
          </p:cNvPr>
          <p:cNvSpPr/>
          <p:nvPr/>
        </p:nvSpPr>
        <p:spPr>
          <a:xfrm>
            <a:off x="7840533" y="5532665"/>
            <a:ext cx="4016505" cy="6640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BE6F36F-6997-497C-B113-39F973363726}"/>
              </a:ext>
            </a:extLst>
          </p:cNvPr>
          <p:cNvSpPr txBox="1">
            <a:spLocks/>
          </p:cNvSpPr>
          <p:nvPr/>
        </p:nvSpPr>
        <p:spPr>
          <a:xfrm>
            <a:off x="334961" y="1017528"/>
            <a:ext cx="11522077" cy="550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「アプリ」をクリック</a:t>
            </a:r>
            <a:endParaRPr lang="en-US" altLang="ja-JP" dirty="0"/>
          </a:p>
          <a:p>
            <a:r>
              <a:rPr lang="ja-JP" altLang="en-US" dirty="0"/>
              <a:t>下にスクロールして</a:t>
            </a:r>
            <a:br>
              <a:rPr lang="en-US" altLang="ja-JP" dirty="0"/>
            </a:br>
            <a:r>
              <a:rPr lang="ja-JP" altLang="en-US" dirty="0"/>
              <a:t>「スタートアップ」を</a:t>
            </a:r>
            <a:br>
              <a:rPr lang="en-US" altLang="ja-JP" dirty="0"/>
            </a:br>
            <a:r>
              <a:rPr lang="ja-JP" altLang="en-US" dirty="0"/>
              <a:t>クリックしてください。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297083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F51F901-BF7B-4FEA-9A10-073B0EBC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8"/>
          <a:stretch/>
        </p:blipFill>
        <p:spPr>
          <a:xfrm>
            <a:off x="7545354" y="1067351"/>
            <a:ext cx="4311683" cy="5507037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3A8169-65D5-4044-913C-C3AE0876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スタートアップの登録（３）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37F9635-438D-43C9-AD83-84C1643E4907}"/>
              </a:ext>
            </a:extLst>
          </p:cNvPr>
          <p:cNvSpPr/>
          <p:nvPr/>
        </p:nvSpPr>
        <p:spPr>
          <a:xfrm>
            <a:off x="10500189" y="4238820"/>
            <a:ext cx="1113313" cy="6640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BE6F36F-6997-497C-B113-39F973363726}"/>
              </a:ext>
            </a:extLst>
          </p:cNvPr>
          <p:cNvSpPr txBox="1">
            <a:spLocks/>
          </p:cNvSpPr>
          <p:nvPr/>
        </p:nvSpPr>
        <p:spPr>
          <a:xfrm>
            <a:off x="334961" y="1017528"/>
            <a:ext cx="7210393" cy="550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トグルボタン　　　　　で</a:t>
            </a:r>
            <a:br>
              <a:rPr lang="en-US" altLang="ja-JP" dirty="0"/>
            </a:br>
            <a:r>
              <a:rPr lang="ja-JP" altLang="en-US" dirty="0"/>
              <a:t>「オン」、「オフ」を変更してください。</a:t>
            </a:r>
            <a:endParaRPr lang="en-US" altLang="ja-JP" dirty="0"/>
          </a:p>
          <a:p>
            <a:r>
              <a:rPr lang="en-US" altLang="ja-JP" dirty="0" err="1"/>
              <a:t>GlobalProtect</a:t>
            </a:r>
            <a:r>
              <a:rPr lang="ja-JP" altLang="en-US" dirty="0"/>
              <a:t>など、</a:t>
            </a:r>
            <a:br>
              <a:rPr lang="en-US" altLang="ja-JP" dirty="0"/>
            </a:br>
            <a:r>
              <a:rPr lang="ja-JP" altLang="en-US" dirty="0"/>
              <a:t>よく使うアプリを設定しておくと</a:t>
            </a:r>
            <a:br>
              <a:rPr lang="en-US" altLang="ja-JP" dirty="0"/>
            </a:br>
            <a:r>
              <a:rPr lang="ja-JP" altLang="en-US" dirty="0"/>
              <a:t>便利です。</a:t>
            </a:r>
            <a:endParaRPr lang="en-US" altLang="ja-JP" dirty="0"/>
          </a:p>
          <a:p>
            <a:r>
              <a:rPr lang="ja-JP" altLang="en-US" dirty="0"/>
              <a:t>ただし、オンにしているアプリが</a:t>
            </a:r>
            <a:br>
              <a:rPr lang="en-US" altLang="ja-JP" dirty="0"/>
            </a:br>
            <a:r>
              <a:rPr lang="ja-JP" altLang="en-US" dirty="0"/>
              <a:t>多いと起動に時間がかかります。</a:t>
            </a:r>
            <a:br>
              <a:rPr lang="en-US" altLang="ja-JP" dirty="0"/>
            </a:br>
            <a:r>
              <a:rPr lang="ja-JP" altLang="en-US" dirty="0"/>
              <a:t>ご注意ください。</a:t>
            </a:r>
            <a:endParaRPr lang="en-US" altLang="ja-JP" dirty="0"/>
          </a:p>
        </p:txBody>
      </p:sp>
      <p:pic>
        <p:nvPicPr>
          <p:cNvPr id="7" name="コンテンツ プレースホルダー 5">
            <a:extLst>
              <a:ext uri="{FF2B5EF4-FFF2-40B4-BE49-F238E27FC236}">
                <a16:creationId xmlns:a16="http://schemas.microsoft.com/office/drawing/2014/main" id="{B33842E7-462F-4899-91C3-05A8E6FF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2" t="61209" r="8384" b="34305"/>
          <a:stretch/>
        </p:blipFill>
        <p:spPr>
          <a:xfrm>
            <a:off x="3143890" y="1070504"/>
            <a:ext cx="847637" cy="5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20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28365F-C82F-45FE-8C2C-D8BF43F5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ノート</a:t>
            </a:r>
            <a:r>
              <a:rPr lang="en-US" altLang="ja-JP" dirty="0"/>
              <a:t>PC</a:t>
            </a:r>
            <a:r>
              <a:rPr lang="ja-JP" altLang="en-US" dirty="0"/>
              <a:t>の充電を忘れずに！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044CD7-9BCD-4353-B9ED-066456F29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11522077" cy="5745222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</a:t>
            </a:r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PC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は自宅でこまめに充電し、</a:t>
            </a:r>
            <a:b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授業に支障が出ないようにしてください。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dirty="0"/>
              <a:t>教室にコンセントがなく、充電が無くなりそう</a:t>
            </a:r>
            <a:br>
              <a:rPr lang="en-US" altLang="ja-JP" dirty="0"/>
            </a:br>
            <a:r>
              <a:rPr lang="ja-JP" altLang="en-US" dirty="0"/>
              <a:t>なときは、</a:t>
            </a: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モバイルバッテリー</a:t>
            </a:r>
            <a:r>
              <a:rPr lang="ja-JP" altLang="en-US" dirty="0"/>
              <a:t>を貸出している</a:t>
            </a:r>
            <a:br>
              <a:rPr lang="en-US" altLang="ja-JP" dirty="0"/>
            </a:br>
            <a:r>
              <a:rPr lang="ja-JP" altLang="en-US" dirty="0" err="1"/>
              <a:t>ので</a:t>
            </a:r>
            <a:r>
              <a:rPr lang="ja-JP" altLang="en-US" dirty="0"/>
              <a:t>利用してください。</a:t>
            </a:r>
            <a:endParaRPr lang="en-US" altLang="ja-JP" dirty="0"/>
          </a:p>
          <a:p>
            <a:pPr lvl="1"/>
            <a:r>
              <a:rPr lang="ja-JP" altLang="en-US" sz="2800" dirty="0"/>
              <a:t>松尾記念館（講堂や実習室のある建物）</a:t>
            </a:r>
            <a:br>
              <a:rPr lang="en-US" altLang="ja-JP" sz="2800" dirty="0"/>
            </a:br>
            <a:r>
              <a:rPr lang="ja-JP" altLang="en-US" sz="2800" dirty="0"/>
              <a:t>２Ｆの</a:t>
            </a:r>
            <a:r>
              <a:rPr lang="ja-JP" altLang="en-US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ヘルプデスク</a:t>
            </a:r>
            <a:r>
              <a:rPr lang="ja-JP" altLang="en-US" sz="2800" dirty="0"/>
              <a:t>で貸出しています。</a:t>
            </a:r>
            <a:endParaRPr lang="en-US" altLang="ja-JP" sz="2800" dirty="0"/>
          </a:p>
          <a:p>
            <a:pPr lvl="1"/>
            <a:r>
              <a:rPr lang="ja-JP" altLang="en-US" sz="2800" dirty="0"/>
              <a:t>学生証が必要です。</a:t>
            </a:r>
            <a:endParaRPr lang="en-US" altLang="ja-JP" sz="2800" dirty="0"/>
          </a:p>
          <a:p>
            <a:pPr lvl="1"/>
            <a:r>
              <a:rPr lang="ja-JP" altLang="en-US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当日</a:t>
            </a:r>
            <a:r>
              <a:rPr lang="en-US" altLang="ja-JP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18</a:t>
            </a:r>
            <a:r>
              <a:rPr lang="ja-JP" altLang="en-US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：</a:t>
            </a:r>
            <a:r>
              <a:rPr lang="en-US" altLang="ja-JP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00</a:t>
            </a:r>
            <a:r>
              <a:rPr lang="ja-JP" altLang="en-US" sz="2800" dirty="0" err="1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までに</a:t>
            </a:r>
            <a:r>
              <a:rPr lang="ja-JP" altLang="en-US" sz="28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返却</a:t>
            </a:r>
            <a:r>
              <a:rPr lang="ja-JP" altLang="en-US" sz="2800" dirty="0"/>
              <a:t>してください。</a:t>
            </a:r>
            <a:br>
              <a:rPr lang="en-US" altLang="ja-JP" sz="2800" dirty="0"/>
            </a:b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学外への持出は禁止</a:t>
            </a:r>
            <a:r>
              <a:rPr lang="ja-JP" altLang="en-US" sz="2800" dirty="0"/>
              <a:t>しています。</a:t>
            </a:r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2EE7B1FA-5916-44C1-9FEE-7B29C3161832}"/>
              </a:ext>
            </a:extLst>
          </p:cNvPr>
          <p:cNvSpPr/>
          <p:nvPr/>
        </p:nvSpPr>
        <p:spPr>
          <a:xfrm>
            <a:off x="8772787" y="649271"/>
            <a:ext cx="3060129" cy="1873720"/>
          </a:xfrm>
          <a:prstGeom prst="wedgeEllipseCallout">
            <a:avLst>
              <a:gd name="adj1" fmla="val -63932"/>
              <a:gd name="adj2" fmla="val -16433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24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学内には充電スポットを</a:t>
            </a:r>
            <a:br>
              <a:rPr kumimoji="1" lang="en-US" altLang="ja-JP" sz="24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sz="24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設けていますが、充電には</a:t>
            </a:r>
            <a:br>
              <a:rPr kumimoji="1" lang="en-US" altLang="ja-JP" sz="24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kumimoji="1" lang="ja-JP" altLang="en-US" sz="24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時間がかかります！</a:t>
            </a:r>
          </a:p>
        </p:txBody>
      </p:sp>
      <p:pic>
        <p:nvPicPr>
          <p:cNvPr id="4" name="Picture 4" descr="https://cdn.shopify.com/s/files/1/1500/5646/products/Omnicharge-omni-20c-1.jpg?v=1652335347">
            <a:extLst>
              <a:ext uri="{FF2B5EF4-FFF2-40B4-BE49-F238E27FC236}">
                <a16:creationId xmlns:a16="http://schemas.microsoft.com/office/drawing/2014/main" id="{A531F868-6C3C-48D4-8D9A-4398BFA87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28889" r="12638" b="23556"/>
          <a:stretch/>
        </p:blipFill>
        <p:spPr bwMode="auto">
          <a:xfrm>
            <a:off x="9358388" y="2558308"/>
            <a:ext cx="2585305" cy="1285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EBD1E4F-A00A-477B-93B3-A11AF6C26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9" y="3780992"/>
            <a:ext cx="4857093" cy="27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9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D2638C-52D6-454E-8393-A0EA5B37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おさらいと連絡事項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AA5233-674A-4AAA-A938-306A039A0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0" y="1017528"/>
            <a:ext cx="11522077" cy="55070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dirty="0"/>
              <a:t>ノート</a:t>
            </a:r>
            <a:r>
              <a:rPr lang="en-US" altLang="ja-JP" dirty="0"/>
              <a:t>PC</a:t>
            </a:r>
            <a:r>
              <a:rPr lang="ja-JP" altLang="en-US" dirty="0"/>
              <a:t>はビギナーズセミナーで使用します。</a:t>
            </a:r>
            <a:br>
              <a:rPr lang="en-US" altLang="ja-JP" dirty="0"/>
            </a:br>
            <a:r>
              <a:rPr lang="ja-JP" altLang="en-US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使用する講義がある日は忘れずに持参しましょう。</a:t>
            </a:r>
            <a:br>
              <a:rPr lang="en-US" altLang="ja-JP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/>
              <a:t>（初回でわからない場合も、念のため持参しましょう）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</a:t>
            </a:r>
            <a:r>
              <a:rPr lang="en-US" altLang="ja-JP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PC</a:t>
            </a:r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は毎日自宅で充電</a:t>
            </a:r>
            <a:r>
              <a:rPr lang="ja-JP" altLang="en-US" dirty="0"/>
              <a:t>しておきましょう。</a:t>
            </a:r>
            <a:br>
              <a:rPr lang="en-US" altLang="ja-JP" dirty="0"/>
            </a:b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困ったときはモバイルバッテリーを借りられます。</a:t>
            </a:r>
            <a:endParaRPr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紛失・破損・故障など、トラブルがあったときは</a:t>
            </a:r>
            <a:br>
              <a:rPr lang="en-US" altLang="ja-JP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すぐに情報センター事務室へ報告してください。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このあとはクラス担任からの連絡事項があります。</a:t>
            </a:r>
            <a:endParaRPr kumimoji="1"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8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3C7B4-A625-416E-B64B-3C4D0EE4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</a:t>
            </a:r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PC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説明会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B8A60D-C34A-4AE0-9D77-A4A8AFEE6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513578"/>
            <a:ext cx="6004332" cy="5077004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kumimoji="1"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ノート</a:t>
            </a:r>
            <a:r>
              <a:rPr kumimoji="1"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PC</a:t>
            </a:r>
            <a:r>
              <a:rPr kumimoji="1"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の貸与とは？</a:t>
            </a:r>
            <a:endParaRPr kumimoji="1"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ノート</a:t>
            </a:r>
            <a: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PC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と備品を確認する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AC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アダプタは長さを変えられます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貸与機器利用申請書に記入する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ノート</a:t>
            </a:r>
            <a: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PC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の電源を入れる・切る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学内の</a:t>
            </a:r>
            <a: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Wi-Fi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に接続する 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情報センターのページを</a:t>
            </a:r>
            <a:b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見てみましょう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安否確認メールシステムについて</a:t>
            </a:r>
            <a:endParaRPr lang="en-US" altLang="ja-JP" sz="28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611C8AD-9401-4947-8581-6C5B3FA6C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13577"/>
            <a:ext cx="5749948" cy="5077004"/>
          </a:xfrm>
        </p:spPr>
        <p:txBody>
          <a:bodyPr>
            <a:noAutofit/>
          </a:bodyPr>
          <a:lstStyle/>
          <a:p>
            <a:pPr marL="714375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9"/>
            </a:pPr>
            <a:r>
              <a:rPr lang="en-US" altLang="ja-JP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Office</a:t>
            </a:r>
            <a:r>
              <a:rPr lang="ja-JP" altLang="en-US" sz="28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製品の設定をする</a:t>
            </a:r>
          </a:p>
          <a:p>
            <a:pPr marL="714375" lvl="0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9"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スタートアップの登録</a:t>
            </a:r>
            <a:endParaRPr lang="en-US" altLang="ja-JP" sz="28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714375" lvl="0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9"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ノート</a:t>
            </a:r>
            <a:r>
              <a:rPr lang="en-US" altLang="ja-JP" sz="28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PC</a:t>
            </a:r>
            <a:r>
              <a:rPr lang="ja-JP" altLang="en-US" sz="28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の充電を忘れずに！</a:t>
            </a:r>
            <a:endParaRPr lang="en-US" altLang="ja-JP" sz="28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714375" lvl="0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9"/>
            </a:pPr>
            <a:r>
              <a:rPr lang="ja-JP" altLang="en-US" sz="2800" dirty="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おさらいと連絡事項</a:t>
            </a:r>
            <a:endParaRPr lang="en-US" altLang="ja-JP" sz="28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714375" lvl="0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9"/>
            </a:pPr>
            <a:endParaRPr lang="en-US" altLang="ja-JP" sz="28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301975-ED30-43F1-8C48-3C2FE3246A49}"/>
              </a:ext>
            </a:extLst>
          </p:cNvPr>
          <p:cNvSpPr/>
          <p:nvPr/>
        </p:nvSpPr>
        <p:spPr>
          <a:xfrm>
            <a:off x="334963" y="979522"/>
            <a:ext cx="2223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j-cs"/>
              </a:rPr>
              <a:t>今日の内容</a:t>
            </a:r>
            <a:endParaRPr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10" name="コンテンツ プレースホルダー 5">
            <a:extLst>
              <a:ext uri="{FF2B5EF4-FFF2-40B4-BE49-F238E27FC236}">
                <a16:creationId xmlns:a16="http://schemas.microsoft.com/office/drawing/2014/main" id="{AB2C3606-D1CC-465E-B1EE-667108997950}"/>
              </a:ext>
            </a:extLst>
          </p:cNvPr>
          <p:cNvSpPr txBox="1">
            <a:spLocks/>
          </p:cNvSpPr>
          <p:nvPr/>
        </p:nvSpPr>
        <p:spPr>
          <a:xfrm>
            <a:off x="5841615" y="4229265"/>
            <a:ext cx="6238089" cy="191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375" indent="-714375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4"/>
            </a:pPr>
            <a:endParaRPr lang="en-US" altLang="ja-JP" sz="2600" dirty="0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66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8E7B42-44A3-42FD-B476-72AF123B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ノート</a:t>
            </a:r>
            <a:r>
              <a:rPr lang="en-US" altLang="ja-JP" dirty="0"/>
              <a:t>PC</a:t>
            </a:r>
            <a:r>
              <a:rPr lang="ja-JP" altLang="en-US" dirty="0"/>
              <a:t>の貸与とは？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C9D74D-1B84-4BA3-8256-0065FA940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17528"/>
            <a:ext cx="11643679" cy="5507097"/>
          </a:xfrm>
        </p:spPr>
        <p:txBody>
          <a:bodyPr>
            <a:noAutofit/>
          </a:bodyPr>
          <a:lstStyle/>
          <a:p>
            <a:r>
              <a:rPr lang="ja-JP" altLang="en-US" sz="2800" dirty="0"/>
              <a:t>本学が所有するノート</a:t>
            </a:r>
            <a:r>
              <a:rPr lang="en-US" altLang="ja-JP" sz="2800" dirty="0"/>
              <a:t>PC</a:t>
            </a:r>
            <a:r>
              <a:rPr lang="ja-JP" altLang="en-US" sz="2800" dirty="0"/>
              <a:t>を学生に在学期間中貸与する制度です。</a:t>
            </a:r>
            <a:br>
              <a:rPr lang="en-US" altLang="ja-JP" sz="2800" dirty="0"/>
            </a:br>
            <a:r>
              <a:rPr lang="ja-JP" altLang="en-US" sz="2800" dirty="0"/>
              <a:t>卒業までのあいだ、毎年度の貸出期限までに貸出継続手続きを</a:t>
            </a:r>
            <a:br>
              <a:rPr lang="en-US" altLang="ja-JP" sz="2800" dirty="0"/>
            </a:br>
            <a:r>
              <a:rPr lang="ja-JP" altLang="en-US" sz="2800" dirty="0"/>
              <a:t>行ってもらいます。（１２月～</a:t>
            </a:r>
            <a:r>
              <a:rPr lang="en-US" altLang="ja-JP" sz="2800" dirty="0"/>
              <a:t>1</a:t>
            </a:r>
            <a:r>
              <a:rPr lang="ja-JP" altLang="en-US" sz="2800" dirty="0"/>
              <a:t>月頃にお知らせします。）</a:t>
            </a:r>
            <a:endParaRPr lang="en-US" altLang="ja-JP" sz="2800" dirty="0"/>
          </a:p>
          <a:p>
            <a:r>
              <a:rPr lang="ja-JP" altLang="en-US" sz="2800" dirty="0"/>
              <a:t>北海道情報大学学生貸与ノートＰＣ利用管理規程に従って行動してください。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情報センター＞規程・ガイドライン （後程確認していただきます。）</a:t>
            </a:r>
            <a:endParaRPr lang="en-US" altLang="ja-JP" sz="2800" dirty="0"/>
          </a:p>
          <a:p>
            <a:r>
              <a:rPr lang="ja-JP" altLang="en-US" sz="2800" dirty="0"/>
              <a:t>ノート</a:t>
            </a:r>
            <a:r>
              <a:rPr lang="en-US" altLang="ja-JP" sz="2800" dirty="0"/>
              <a:t>PC</a:t>
            </a:r>
            <a:r>
              <a:rPr lang="ja-JP" altLang="en-US" sz="2800" dirty="0"/>
              <a:t>は大学の所有物です。</a:t>
            </a:r>
            <a:br>
              <a:rPr lang="en-US" altLang="ja-JP" sz="2800" dirty="0"/>
            </a:b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紛失・破損・故障など、トラブルがあったときは絶対に放置せず、</a:t>
            </a:r>
            <a:br>
              <a:rPr lang="en-US" altLang="ja-JP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800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速やかに情報センター事務室に報告してください。予備品と交換します。</a:t>
            </a:r>
            <a:endParaRPr lang="en-US" altLang="ja-JP" sz="2800" dirty="0">
              <a:solidFill>
                <a:srgbClr val="FF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457200" lvl="1" indent="0">
              <a:buNone/>
            </a:pPr>
            <a:r>
              <a:rPr lang="ja-JP" altLang="en-US" sz="2800" dirty="0"/>
              <a:t>破損・故障した場合は</a:t>
            </a:r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本体・</a:t>
            </a:r>
            <a: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AC</a:t>
            </a:r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アダプタ・バッグ一式を</a:t>
            </a:r>
            <a:br>
              <a:rPr lang="en-US" altLang="ja-JP" sz="2800" dirty="0">
                <a:solidFill>
                  <a:schemeClr val="accent5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800" dirty="0">
                <a:solidFill>
                  <a:schemeClr val="accent5">
                    <a:lumMod val="7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まとめて情報センター事務室に持参してください。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345132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B3FA0F-C78D-4622-8E9F-938FE3A37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2599"/>
          <a:stretch/>
        </p:blipFill>
        <p:spPr>
          <a:xfrm>
            <a:off x="5568593" y="1422400"/>
            <a:ext cx="6288445" cy="376491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9CF15A4-F9DE-4B1B-A0B5-72D1E8BC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33375"/>
            <a:ext cx="11522075" cy="684153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ノート</a:t>
            </a:r>
            <a:r>
              <a:rPr lang="en-US" altLang="ja-JP" dirty="0"/>
              <a:t>PC</a:t>
            </a:r>
            <a:r>
              <a:rPr lang="ja-JP" altLang="en-US" dirty="0"/>
              <a:t>と備品を確認する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F3EFE8-2446-4297-9F40-49E326CC3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配布物は以下３点です。</a:t>
            </a:r>
            <a:endParaRPr lang="en-US" altLang="ja-JP" sz="32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marL="801688" lvl="1" indent="-514350">
              <a:spcBef>
                <a:spcPts val="0"/>
              </a:spcBef>
              <a:buFont typeface="+mj-lt"/>
              <a:buAutoNum type="arabicPeriod"/>
            </a:pPr>
            <a:r>
              <a:rPr lang="ja-JP" altLang="en-US" sz="2800" dirty="0"/>
              <a:t>ノート</a:t>
            </a:r>
            <a:r>
              <a:rPr lang="en-US" altLang="ja-JP" sz="2800" dirty="0"/>
              <a:t>PC</a:t>
            </a:r>
            <a:r>
              <a:rPr lang="ja-JP" altLang="en-US" sz="2800" dirty="0"/>
              <a:t>一式</a:t>
            </a:r>
            <a:endParaRPr lang="en-US" altLang="ja-JP" sz="2800" dirty="0"/>
          </a:p>
          <a:p>
            <a:pPr marL="801688" lvl="1" indent="-514350">
              <a:spcBef>
                <a:spcPts val="0"/>
              </a:spcBef>
              <a:buFont typeface="+mj-lt"/>
              <a:buAutoNum type="arabicPeriod"/>
            </a:pPr>
            <a:r>
              <a:rPr lang="zh-TW" altLang="en-US" sz="2800" dirty="0"/>
              <a:t>貸与機器利用申請書</a:t>
            </a:r>
            <a:endParaRPr lang="en-US" altLang="zh-TW" sz="2800" dirty="0"/>
          </a:p>
          <a:p>
            <a:pPr marL="801688" lvl="1" indent="-514350">
              <a:spcBef>
                <a:spcPts val="0"/>
              </a:spcBef>
              <a:buFont typeface="+mj-lt"/>
              <a:buAutoNum type="arabicPeriod"/>
            </a:pPr>
            <a:r>
              <a:rPr lang="ja-JP" altLang="en-US" sz="2800" dirty="0"/>
              <a:t>貸与時の注意事項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【</a:t>
            </a:r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ノート</a:t>
            </a:r>
            <a: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PC</a:t>
            </a:r>
            <a:r>
              <a:rPr lang="ja-JP" altLang="en-US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一式を確認</a:t>
            </a:r>
            <a:r>
              <a:rPr lang="en-US" altLang="ja-JP" sz="32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</a:t>
            </a:r>
          </a:p>
          <a:p>
            <a:pPr marL="801688" lvl="1" indent="-514350">
              <a:spcBef>
                <a:spcPts val="0"/>
              </a:spcBef>
              <a:buFont typeface="+mj-ea"/>
              <a:buAutoNum type="circleNumDbPlain"/>
            </a:pPr>
            <a:r>
              <a:rPr lang="ja-JP" altLang="en-US" sz="2800" dirty="0"/>
              <a:t>本体</a:t>
            </a:r>
            <a:endParaRPr lang="en-US" altLang="ja-JP" sz="2800" dirty="0"/>
          </a:p>
          <a:p>
            <a:pPr marL="801688" lvl="1" indent="-514350">
              <a:spcBef>
                <a:spcPts val="0"/>
              </a:spcBef>
              <a:buFont typeface="+mj-ea"/>
              <a:buAutoNum type="circleNumDbPlain"/>
            </a:pPr>
            <a:r>
              <a:rPr lang="en-US" altLang="ja-JP" sz="2800" dirty="0"/>
              <a:t>AC</a:t>
            </a:r>
            <a:r>
              <a:rPr lang="ja-JP" altLang="en-US" sz="2800" dirty="0"/>
              <a:t>アダプタ＋電源ケーブル</a:t>
            </a:r>
            <a:endParaRPr lang="en-US" altLang="ja-JP" sz="2800" dirty="0"/>
          </a:p>
          <a:p>
            <a:pPr marL="801688" lvl="1" indent="-514350">
              <a:spcBef>
                <a:spcPts val="0"/>
              </a:spcBef>
              <a:buFont typeface="+mj-ea"/>
              <a:buAutoNum type="circleNumDbPlain"/>
            </a:pPr>
            <a:r>
              <a:rPr lang="en-US" altLang="ja-JP" sz="2800" dirty="0"/>
              <a:t>PC</a:t>
            </a:r>
            <a:r>
              <a:rPr lang="ja-JP" altLang="en-US" sz="2800" dirty="0"/>
              <a:t>用バッグ</a:t>
            </a:r>
            <a:endParaRPr lang="en-US" altLang="ja-JP" sz="2800" dirty="0"/>
          </a:p>
          <a:p>
            <a:r>
              <a:rPr lang="ja-JP" altLang="en-US" sz="3200" dirty="0"/>
              <a:t>中身は揃っていますか？</a:t>
            </a:r>
            <a:endParaRPr lang="en-US" altLang="ja-JP" sz="3200" dirty="0"/>
          </a:p>
          <a:p>
            <a:r>
              <a:rPr lang="ja-JP" altLang="en-US" sz="3200" dirty="0"/>
              <a:t>本体、</a:t>
            </a:r>
            <a:r>
              <a:rPr lang="en-US" altLang="ja-JP" sz="3200" dirty="0"/>
              <a:t>AC</a:t>
            </a:r>
            <a:r>
              <a:rPr lang="ja-JP" altLang="en-US" sz="3200" dirty="0"/>
              <a:t>アダプタ、</a:t>
            </a:r>
            <a:r>
              <a:rPr lang="en-US" altLang="ja-JP" sz="3200" dirty="0"/>
              <a:t>PC</a:t>
            </a:r>
            <a:r>
              <a:rPr lang="ja-JP" altLang="en-US" sz="3200" dirty="0"/>
              <a:t>用バッグに</a:t>
            </a:r>
            <a:br>
              <a:rPr lang="en-US" altLang="ja-JP" sz="3200" dirty="0"/>
            </a:br>
            <a:r>
              <a:rPr lang="ja-JP" altLang="en-US" sz="3200" dirty="0"/>
              <a:t>同じ管理番号（</a:t>
            </a:r>
            <a:r>
              <a:rPr lang="en-US" altLang="ja-JP" sz="3200" dirty="0"/>
              <a:t>P24-XXX)</a:t>
            </a:r>
            <a:r>
              <a:rPr lang="ja-JP" altLang="en-US" sz="3200" dirty="0"/>
              <a:t>がついていますか？</a:t>
            </a:r>
            <a:endParaRPr lang="en-US" altLang="ja-JP" sz="3200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AAEDF6C-C56D-4AD8-B4FB-083C6769682C}"/>
              </a:ext>
            </a:extLst>
          </p:cNvPr>
          <p:cNvSpPr/>
          <p:nvPr/>
        </p:nvSpPr>
        <p:spPr>
          <a:xfrm>
            <a:off x="8628488" y="3310478"/>
            <a:ext cx="788278" cy="3296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BFFD4D8-E898-469B-85D9-46455A1C7F0F}"/>
              </a:ext>
            </a:extLst>
          </p:cNvPr>
          <p:cNvSpPr/>
          <p:nvPr/>
        </p:nvSpPr>
        <p:spPr>
          <a:xfrm>
            <a:off x="8819781" y="3955251"/>
            <a:ext cx="1037167" cy="4835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4BFDAA6-DDCC-4B9E-93DD-294AD9FA1716}"/>
              </a:ext>
            </a:extLst>
          </p:cNvPr>
          <p:cNvSpPr/>
          <p:nvPr/>
        </p:nvSpPr>
        <p:spPr>
          <a:xfrm rot="5400000">
            <a:off x="7807044" y="3932315"/>
            <a:ext cx="616293" cy="2938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5A5E6E5-D874-4FC1-A5D2-B8FA0266AA83}"/>
              </a:ext>
            </a:extLst>
          </p:cNvPr>
          <p:cNvSpPr txBox="1">
            <a:spLocks/>
          </p:cNvSpPr>
          <p:nvPr/>
        </p:nvSpPr>
        <p:spPr>
          <a:xfrm>
            <a:off x="9210871" y="2426776"/>
            <a:ext cx="656079" cy="6551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0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</a:t>
            </a:r>
            <a:endParaRPr lang="en-US" altLang="ja-JP" sz="40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8600ACBB-2BA3-4F85-8FEC-442D949038AF}"/>
              </a:ext>
            </a:extLst>
          </p:cNvPr>
          <p:cNvSpPr txBox="1">
            <a:spLocks/>
          </p:cNvSpPr>
          <p:nvPr/>
        </p:nvSpPr>
        <p:spPr>
          <a:xfrm>
            <a:off x="6653836" y="2905424"/>
            <a:ext cx="656079" cy="6551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0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</a:t>
            </a:r>
            <a:endParaRPr lang="en-US" altLang="ja-JP" sz="40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3316ADCC-32C6-4E2C-9A6A-67ED5401C7A1}"/>
              </a:ext>
            </a:extLst>
          </p:cNvPr>
          <p:cNvSpPr txBox="1">
            <a:spLocks/>
          </p:cNvSpPr>
          <p:nvPr/>
        </p:nvSpPr>
        <p:spPr>
          <a:xfrm>
            <a:off x="9787754" y="4209360"/>
            <a:ext cx="656079" cy="6551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40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</a:t>
            </a:r>
            <a:endParaRPr lang="en-US" altLang="ja-JP" sz="4000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542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85D51D9-9A66-4DEC-A69B-4710184C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9" y="1110725"/>
            <a:ext cx="9790288" cy="5507037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74436D-DE23-478D-8939-CF45ECDA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AC</a:t>
            </a:r>
            <a:r>
              <a:rPr lang="ja-JP" altLang="en-US" dirty="0"/>
              <a:t>アダプタは長さを変えられます</a:t>
            </a:r>
            <a:endParaRPr kumimoji="1" lang="ja-JP" altLang="en-US" dirty="0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2C5029FD-DD58-4461-85D0-8C3C59E30F20}"/>
              </a:ext>
            </a:extLst>
          </p:cNvPr>
          <p:cNvSpPr txBox="1">
            <a:spLocks/>
          </p:cNvSpPr>
          <p:nvPr/>
        </p:nvSpPr>
        <p:spPr>
          <a:xfrm>
            <a:off x="1725252" y="5864224"/>
            <a:ext cx="8741496" cy="58477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2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3</a:t>
            </a:r>
            <a:r>
              <a:rPr lang="ja-JP" altLang="en-US" sz="3200" dirty="0" err="1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つの</a:t>
            </a:r>
            <a:r>
              <a:rPr lang="ja-JP" altLang="en-US" sz="32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部品がそろっていることを確認してください。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CAD0088-4870-4D03-A7C0-D41A958897A9}"/>
              </a:ext>
            </a:extLst>
          </p:cNvPr>
          <p:cNvSpPr/>
          <p:nvPr/>
        </p:nvSpPr>
        <p:spPr>
          <a:xfrm>
            <a:off x="7991548" y="1605686"/>
            <a:ext cx="20826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コードなしの</a:t>
            </a:r>
            <a:br>
              <a:rPr lang="en-US" altLang="ja-JP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プラグ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69DBAB-56E3-4D8F-B4E4-3E503F550AA2}"/>
              </a:ext>
            </a:extLst>
          </p:cNvPr>
          <p:cNvSpPr/>
          <p:nvPr/>
        </p:nvSpPr>
        <p:spPr>
          <a:xfrm>
            <a:off x="8818773" y="3367852"/>
            <a:ext cx="2108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ja-JP" altLang="en-US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コードつきの</a:t>
            </a:r>
            <a:br>
              <a:rPr lang="en-US" altLang="ja-JP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プラグ</a:t>
            </a:r>
            <a:endParaRPr lang="ja-JP" altLang="en-US" sz="28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A8487C-0D84-49C1-BF57-B7B1A2DDB406}"/>
              </a:ext>
            </a:extLst>
          </p:cNvPr>
          <p:cNvSpPr/>
          <p:nvPr/>
        </p:nvSpPr>
        <p:spPr>
          <a:xfrm>
            <a:off x="3270789" y="1118868"/>
            <a:ext cx="2727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AC</a:t>
            </a:r>
            <a:r>
              <a:rPr lang="ja-JP" altLang="en-US" sz="2800" dirty="0">
                <a:effectLst>
                  <a:glow rad="127000">
                    <a:schemeClr val="bg1"/>
                  </a:glo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アダプタ本体</a:t>
            </a:r>
            <a:endParaRPr lang="ja-JP" altLang="en-US" sz="2800" dirty="0">
              <a:effectLst>
                <a:glow rad="127000">
                  <a:schemeClr val="bg1"/>
                </a:glow>
              </a:effectLst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729D21A-4894-44AA-AF68-4D3479AA80DD}"/>
              </a:ext>
            </a:extLst>
          </p:cNvPr>
          <p:cNvCxnSpPr/>
          <p:nvPr/>
        </p:nvCxnSpPr>
        <p:spPr>
          <a:xfrm flipH="1">
            <a:off x="5702300" y="1854200"/>
            <a:ext cx="711200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8141CB37-44E3-48AE-91A9-20BF1D8823EB}"/>
              </a:ext>
            </a:extLst>
          </p:cNvPr>
          <p:cNvGrpSpPr/>
          <p:nvPr/>
        </p:nvGrpSpPr>
        <p:grpSpPr>
          <a:xfrm>
            <a:off x="5702300" y="2311400"/>
            <a:ext cx="990600" cy="1422400"/>
            <a:chOff x="5702300" y="2311400"/>
            <a:chExt cx="990600" cy="1422400"/>
          </a:xfrm>
        </p:grpSpPr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7C4FFBF0-7F13-4528-9024-EDDE0EB5B5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2300" y="2311400"/>
              <a:ext cx="4953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121A21D8-7C72-40AF-A2EA-FD5616561468}"/>
                </a:ext>
              </a:extLst>
            </p:cNvPr>
            <p:cNvCxnSpPr>
              <a:cxnSpLocks/>
            </p:cNvCxnSpPr>
            <p:nvPr/>
          </p:nvCxnSpPr>
          <p:spPr>
            <a:xfrm>
              <a:off x="6197600" y="2311400"/>
              <a:ext cx="0" cy="142240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DD1D3F21-F67E-49BC-B1F1-97933960C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7600" y="3733800"/>
              <a:ext cx="495300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46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F292132-307E-4170-A51E-D76DC5F2C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22" y="1102678"/>
            <a:ext cx="5953289" cy="5614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2DA8E14-7916-4C51-830B-42295A7D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貸与機器利用申請書</a:t>
            </a:r>
            <a:r>
              <a:rPr lang="ja-JP" altLang="en-US" sz="4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に記入</a:t>
            </a:r>
            <a:r>
              <a:rPr lang="ja-JP" altLang="en-US" sz="4000" dirty="0"/>
              <a:t>する</a:t>
            </a:r>
            <a:endParaRPr kumimoji="1" lang="ja-JP" altLang="en-US" sz="40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B571E2-B7A6-4139-A91B-022EBC451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271910"/>
            <a:ext cx="4988866" cy="2443618"/>
          </a:xfrm>
        </p:spPr>
        <p:txBody>
          <a:bodyPr wrap="none">
            <a:spAutoFit/>
          </a:bodyPr>
          <a:lstStyle/>
          <a:p>
            <a:pPr marL="444500" indent="-444500">
              <a:buNone/>
            </a:pPr>
            <a:r>
              <a:rPr kumimoji="1" lang="en-US" altLang="ja-JP" sz="3200" dirty="0"/>
              <a:t>※	</a:t>
            </a:r>
            <a:r>
              <a:rPr lang="ja-JP" altLang="en-US" sz="3200" dirty="0">
                <a:solidFill>
                  <a:srgbClr val="FF0000"/>
                </a:solidFill>
              </a:rPr>
              <a:t>読める文字で</a:t>
            </a:r>
            <a:br>
              <a:rPr lang="en-US" altLang="ja-JP" sz="3200" dirty="0">
                <a:solidFill>
                  <a:srgbClr val="FF0000"/>
                </a:solidFill>
              </a:rPr>
            </a:br>
            <a:r>
              <a:rPr kumimoji="1" lang="ja-JP" altLang="en-US" sz="3200" dirty="0"/>
              <a:t>丁寧に記入してください。</a:t>
            </a:r>
            <a:endParaRPr lang="en-US" altLang="ja-JP" sz="3200" dirty="0"/>
          </a:p>
          <a:p>
            <a:pPr marL="444500" indent="-444500">
              <a:buNone/>
            </a:pPr>
            <a:r>
              <a:rPr lang="en-US" altLang="ja-JP" sz="3200" dirty="0"/>
              <a:t>	</a:t>
            </a:r>
            <a:r>
              <a:rPr lang="ja-JP" altLang="en-US" sz="3200" dirty="0"/>
              <a:t>特に数字の</a:t>
            </a:r>
            <a:br>
              <a:rPr lang="en-US" altLang="ja-JP" sz="3200" dirty="0"/>
            </a:br>
            <a:r>
              <a:rPr lang="ja-JP" altLang="en-US" sz="3200" dirty="0"/>
              <a:t>「１</a:t>
            </a:r>
            <a:r>
              <a:rPr lang="en-US" altLang="ja-JP" sz="3200" dirty="0"/>
              <a:t>,7</a:t>
            </a:r>
            <a:r>
              <a:rPr lang="ja-JP" altLang="en-US" sz="3200" dirty="0"/>
              <a:t>」「</a:t>
            </a:r>
            <a:r>
              <a:rPr lang="en-US" altLang="ja-JP" sz="3200" dirty="0"/>
              <a:t>0,6,9</a:t>
            </a:r>
            <a:r>
              <a:rPr lang="ja-JP" altLang="en-US" sz="3200" dirty="0"/>
              <a:t>」に</a:t>
            </a:r>
            <a:br>
              <a:rPr lang="en-US" altLang="ja-JP" sz="3200" dirty="0"/>
            </a:br>
            <a:r>
              <a:rPr lang="ja-JP" altLang="en-US" sz="3200" dirty="0"/>
              <a:t>注意してください。</a:t>
            </a:r>
            <a:endParaRPr kumimoji="1" lang="ja-JP" altLang="en-US" sz="3200" dirty="0"/>
          </a:p>
        </p:txBody>
      </p: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9DA85498-0804-4A52-89B5-037A8849C75C}"/>
              </a:ext>
            </a:extLst>
          </p:cNvPr>
          <p:cNvSpPr/>
          <p:nvPr/>
        </p:nvSpPr>
        <p:spPr>
          <a:xfrm>
            <a:off x="9832271" y="1313217"/>
            <a:ext cx="2003603" cy="857464"/>
          </a:xfrm>
          <a:prstGeom prst="wedgeRoundRectCallout">
            <a:avLst>
              <a:gd name="adj1" fmla="val -41824"/>
              <a:gd name="adj2" fmla="val 7593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今日の日付</a:t>
            </a:r>
            <a:endParaRPr kumimoji="1" lang="en-US" altLang="ja-JP" sz="2800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2024</a:t>
            </a:r>
            <a:r>
              <a:rPr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年</a:t>
            </a:r>
            <a:r>
              <a:rPr lang="en-US" altLang="ja-JP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4</a:t>
            </a:r>
            <a:r>
              <a:rPr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月</a:t>
            </a:r>
            <a:r>
              <a:rPr lang="en-US" altLang="ja-JP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5</a:t>
            </a:r>
            <a:r>
              <a:rPr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日</a:t>
            </a:r>
            <a:endParaRPr kumimoji="1" lang="ja-JP" altLang="en-US" sz="2800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280EB196-260D-4BB8-BF35-E2B24273A339}"/>
              </a:ext>
            </a:extLst>
          </p:cNvPr>
          <p:cNvSpPr/>
          <p:nvPr/>
        </p:nvSpPr>
        <p:spPr>
          <a:xfrm>
            <a:off x="9952838" y="3392843"/>
            <a:ext cx="1904199" cy="516945"/>
          </a:xfrm>
          <a:prstGeom prst="wedgeRoundRectCallout">
            <a:avLst>
              <a:gd name="adj1" fmla="val -84196"/>
              <a:gd name="adj2" fmla="val 50708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所属学科名</a:t>
            </a:r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AA5244BF-2122-4A39-B33B-E2B9C118FD09}"/>
              </a:ext>
            </a:extLst>
          </p:cNvPr>
          <p:cNvSpPr/>
          <p:nvPr/>
        </p:nvSpPr>
        <p:spPr>
          <a:xfrm>
            <a:off x="2560505" y="3926916"/>
            <a:ext cx="3331459" cy="516945"/>
          </a:xfrm>
          <a:prstGeom prst="wedgeRoundRectCallout">
            <a:avLst>
              <a:gd name="adj1" fmla="val 65943"/>
              <a:gd name="adj2" fmla="val 3695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学籍番号（数字７桁）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A93A6F9A-ED2D-4C52-8497-EE32267F3B18}"/>
              </a:ext>
            </a:extLst>
          </p:cNvPr>
          <p:cNvSpPr/>
          <p:nvPr/>
        </p:nvSpPr>
        <p:spPr>
          <a:xfrm>
            <a:off x="9669673" y="4179165"/>
            <a:ext cx="836739" cy="516945"/>
          </a:xfrm>
          <a:prstGeom prst="wedgeRoundRectCallout">
            <a:avLst>
              <a:gd name="adj1" fmla="val -123135"/>
              <a:gd name="adj2" fmla="val 41863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氏名</a:t>
            </a:r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3013A307-4AC5-442C-B18F-C85D9D521CDE}"/>
              </a:ext>
            </a:extLst>
          </p:cNvPr>
          <p:cNvSpPr/>
          <p:nvPr/>
        </p:nvSpPr>
        <p:spPr>
          <a:xfrm>
            <a:off x="2560505" y="4704202"/>
            <a:ext cx="3331459" cy="516945"/>
          </a:xfrm>
          <a:prstGeom prst="wedgeRoundRectCallout">
            <a:avLst>
              <a:gd name="adj1" fmla="val 65714"/>
              <a:gd name="adj2" fmla="val 20736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電話番号（ｽﾏｰﾄﾌｫﾝ）</a:t>
            </a:r>
          </a:p>
        </p:txBody>
      </p:sp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1D212CDB-F06A-4CC6-9355-7CB0458F2B6E}"/>
              </a:ext>
            </a:extLst>
          </p:cNvPr>
          <p:cNvSpPr/>
          <p:nvPr/>
        </p:nvSpPr>
        <p:spPr>
          <a:xfrm>
            <a:off x="9304475" y="5220002"/>
            <a:ext cx="2289985" cy="993671"/>
          </a:xfrm>
          <a:prstGeom prst="wedgeRoundRectCallout">
            <a:avLst>
              <a:gd name="adj1" fmla="val -95355"/>
              <a:gd name="adj2" fmla="val -15264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6000" tIns="36000" rIns="36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管理番号</a:t>
            </a:r>
            <a:br>
              <a:rPr lang="en-US" altLang="ja-JP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</a:br>
            <a:r>
              <a:rPr lang="ja-JP" altLang="en-US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（</a:t>
            </a:r>
            <a:r>
              <a:rPr lang="en-US" altLang="ja-JP" sz="2800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P24-XXX)</a:t>
            </a:r>
          </a:p>
        </p:txBody>
      </p:sp>
    </p:spTree>
    <p:extLst>
      <p:ext uri="{BB962C8B-B14F-4D97-AF65-F5344CB8AC3E}">
        <p14:creationId xmlns:p14="http://schemas.microsoft.com/office/powerpoint/2010/main" val="327888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74F7EA-1685-40C8-A6FB-A5ECFB6FE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2" y="1111325"/>
            <a:ext cx="5761038" cy="52527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sz="3200" dirty="0"/>
              <a:t>本体を開いて、</a:t>
            </a:r>
            <a:br>
              <a:rPr lang="en-US" altLang="ja-JP" sz="3200" dirty="0"/>
            </a:br>
            <a:r>
              <a:rPr lang="ja-JP" altLang="en-US" sz="3200" dirty="0"/>
              <a:t>右上の電源ボタンを押します。</a:t>
            </a:r>
            <a:endParaRPr lang="en-US" altLang="ja-JP" sz="32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altLang="ja-JP" sz="32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altLang="ja-JP" sz="32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altLang="ja-JP" sz="3200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ja-JP" altLang="en-US" sz="3200" dirty="0"/>
              <a:t>少し待つとデスクトップ</a:t>
            </a:r>
            <a:br>
              <a:rPr lang="en-US" altLang="ja-JP" sz="3200" dirty="0"/>
            </a:br>
            <a:r>
              <a:rPr lang="ja-JP" altLang="en-US" sz="3200" dirty="0"/>
              <a:t>画面が表示されます。</a:t>
            </a:r>
            <a:endParaRPr lang="en-US" altLang="ja-JP" sz="32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6240B5F-9DB5-4656-9CB9-220AAB0CC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28655" r="17524" b="6433"/>
          <a:stretch/>
        </p:blipFill>
        <p:spPr>
          <a:xfrm>
            <a:off x="2707300" y="2126063"/>
            <a:ext cx="2540412" cy="207333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5EA9FA-06D3-4898-93FC-A398AE14C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89" y="968499"/>
            <a:ext cx="5943433" cy="44575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EC847A0-A63D-4625-97BF-42C4FB6A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/>
              <a:t>ノート</a:t>
            </a:r>
            <a:r>
              <a:rPr lang="en-US" altLang="ja-JP" sz="4000" dirty="0"/>
              <a:t>PC</a:t>
            </a:r>
            <a:r>
              <a:rPr lang="ja-JP" altLang="en-US" sz="4000" dirty="0"/>
              <a:t>の電源を入れる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C154577-CB55-42F6-BF6B-53682AB54333}"/>
              </a:ext>
            </a:extLst>
          </p:cNvPr>
          <p:cNvSpPr/>
          <p:nvPr/>
        </p:nvSpPr>
        <p:spPr>
          <a:xfrm>
            <a:off x="3716749" y="2552632"/>
            <a:ext cx="648217" cy="337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E95AFCF2-A6D5-424E-BE60-E1963EDBB81E}"/>
              </a:ext>
            </a:extLst>
          </p:cNvPr>
          <p:cNvSpPr/>
          <p:nvPr/>
        </p:nvSpPr>
        <p:spPr>
          <a:xfrm>
            <a:off x="10545217" y="2233643"/>
            <a:ext cx="450754" cy="2427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53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C847A0-A63D-4625-97BF-42C4FB6A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/>
              <a:t>ノート</a:t>
            </a:r>
            <a:r>
              <a:rPr lang="en-US" altLang="ja-JP" sz="4000" dirty="0"/>
              <a:t>PC</a:t>
            </a:r>
            <a:r>
              <a:rPr lang="ja-JP" altLang="en-US" sz="4000" dirty="0"/>
              <a:t>の電源を切る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DF585A9-1EEC-45E2-A3B1-28AAB0E78B80}"/>
              </a:ext>
            </a:extLst>
          </p:cNvPr>
          <p:cNvSpPr txBox="1">
            <a:spLocks/>
          </p:cNvSpPr>
          <p:nvPr/>
        </p:nvSpPr>
        <p:spPr>
          <a:xfrm>
            <a:off x="248702" y="1271909"/>
            <a:ext cx="10895978" cy="4138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/>
              <a:t>シャットダウンボタンを押します。</a:t>
            </a:r>
            <a:br>
              <a:rPr lang="en-US" altLang="ja-JP" sz="3200" dirty="0"/>
            </a:br>
            <a:r>
              <a:rPr lang="ja-JP" altLang="en-US" sz="3200" dirty="0"/>
              <a:t>「スタート」ボタン　　　＞　電源　　　＞　シャットダウン</a:t>
            </a:r>
            <a:endParaRPr lang="en-US" altLang="ja-JP" sz="32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ja-JP" altLang="en-US" sz="3200" dirty="0"/>
              <a:t>ふたを閉じるとスリープ</a:t>
            </a:r>
            <a:br>
              <a:rPr lang="en-US" altLang="ja-JP" sz="3200" dirty="0"/>
            </a:br>
            <a:r>
              <a:rPr lang="ja-JP" altLang="en-US" sz="3200" dirty="0"/>
              <a:t>します。</a:t>
            </a:r>
            <a:endParaRPr lang="en-US" altLang="ja-JP" sz="32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ja-JP" sz="3200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2D78F85-0A29-4A33-BA8E-31696046B8B4}"/>
              </a:ext>
            </a:extLst>
          </p:cNvPr>
          <p:cNvGrpSpPr/>
          <p:nvPr/>
        </p:nvGrpSpPr>
        <p:grpSpPr>
          <a:xfrm>
            <a:off x="5492355" y="1868827"/>
            <a:ext cx="312419" cy="362725"/>
            <a:chOff x="3589020" y="-723900"/>
            <a:chExt cx="449571" cy="521961"/>
          </a:xfrm>
        </p:grpSpPr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8264DC93-FDB3-4FB5-A01E-15764090C729}"/>
                </a:ext>
              </a:extLst>
            </p:cNvPr>
            <p:cNvCxnSpPr/>
            <p:nvPr/>
          </p:nvCxnSpPr>
          <p:spPr>
            <a:xfrm>
              <a:off x="3813805" y="-723900"/>
              <a:ext cx="0" cy="23622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FEC847CB-1BAE-49EF-BCCA-F477C9A1E60A}"/>
                </a:ext>
              </a:extLst>
            </p:cNvPr>
            <p:cNvSpPr/>
            <p:nvPr/>
          </p:nvSpPr>
          <p:spPr>
            <a:xfrm>
              <a:off x="3589020" y="-651510"/>
              <a:ext cx="449571" cy="449571"/>
            </a:xfrm>
            <a:prstGeom prst="arc">
              <a:avLst>
                <a:gd name="adj1" fmla="val 17644426"/>
                <a:gd name="adj2" fmla="val 14742949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57150">
                  <a:solidFill>
                    <a:sysClr val="windowText" lastClr="000000"/>
                  </a:solidFill>
                </a:ln>
              </a:endParaRPr>
            </a:p>
          </p:txBody>
        </p:sp>
      </p:grpSp>
      <p:pic>
        <p:nvPicPr>
          <p:cNvPr id="25" name="コンテンツ プレースホルダー 12">
            <a:extLst>
              <a:ext uri="{FF2B5EF4-FFF2-40B4-BE49-F238E27FC236}">
                <a16:creationId xmlns:a16="http://schemas.microsoft.com/office/drawing/2014/main" id="{8590A7F0-274E-43D2-A486-FC506B252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7" t="94332" r="61273" b="817"/>
          <a:stretch/>
        </p:blipFill>
        <p:spPr>
          <a:xfrm>
            <a:off x="3379050" y="1804816"/>
            <a:ext cx="505619" cy="490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B07D74D-B968-470A-B38A-E10D64034BC3}"/>
              </a:ext>
            </a:extLst>
          </p:cNvPr>
          <p:cNvSpPr/>
          <p:nvPr/>
        </p:nvSpPr>
        <p:spPr>
          <a:xfrm>
            <a:off x="7409185" y="3553736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4"/>
                </a:solidFill>
                <a:effectLst>
                  <a:outerShdw blurRad="254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↓「スタート」ボタン</a:t>
            </a:r>
            <a:endParaRPr lang="ja-JP" altLang="en-US" dirty="0">
              <a:solidFill>
                <a:schemeClr val="accent4"/>
              </a:solidFill>
              <a:effectLst>
                <a:outerShdw blurRad="25400" dist="38100" dir="2700000" algn="tl" rotWithShape="0">
                  <a:prstClr val="black">
                    <a:alpha val="80000"/>
                  </a:prst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BE91FED-AC16-4C58-A5E2-E59B94BD8028}"/>
              </a:ext>
            </a:extLst>
          </p:cNvPr>
          <p:cNvGrpSpPr/>
          <p:nvPr/>
        </p:nvGrpSpPr>
        <p:grpSpPr>
          <a:xfrm>
            <a:off x="5149516" y="2341075"/>
            <a:ext cx="6881586" cy="4138863"/>
            <a:chOff x="6624309" y="796365"/>
            <a:chExt cx="5116451" cy="290020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D9A4CF7-4194-43B2-9469-B8CBE2A7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309" y="796365"/>
              <a:ext cx="5116451" cy="28780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2180736B-AB7B-4C37-851E-255FEBF1685D}"/>
                </a:ext>
              </a:extLst>
            </p:cNvPr>
            <p:cNvSpPr/>
            <p:nvPr/>
          </p:nvSpPr>
          <p:spPr>
            <a:xfrm>
              <a:off x="8261120" y="3480572"/>
              <a:ext cx="216000" cy="216000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  <a:effectLst>
              <a:outerShdw blurRad="25400" dist="127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699D4D4-D88C-4B4D-BF82-5D02A65C7997}"/>
              </a:ext>
            </a:extLst>
          </p:cNvPr>
          <p:cNvSpPr/>
          <p:nvPr/>
        </p:nvSpPr>
        <p:spPr>
          <a:xfrm>
            <a:off x="7202928" y="5586091"/>
            <a:ext cx="3579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accent4"/>
                </a:solidFill>
                <a:effectLst>
                  <a:outerShdw blurRad="254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↓「スタート」ボタン</a:t>
            </a:r>
            <a:endParaRPr lang="ja-JP" altLang="en-US" dirty="0">
              <a:solidFill>
                <a:schemeClr val="accent4"/>
              </a:solidFill>
              <a:effectLst>
                <a:outerShdw blurRad="25400" dist="38100" dir="2700000" algn="tl" rotWithShape="0">
                  <a:prstClr val="black">
                    <a:alpha val="80000"/>
                  </a:prstClr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9884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kumimoji="1" sz="3200" dirty="0" smtClean="0">
            <a:solidFill>
              <a:srgbClr val="FF0000"/>
            </a:solidFill>
            <a:latin typeface="UD デジタル 教科書体 NK-B" panose="02020700000000000000" pitchFamily="18" charset="-128"/>
            <a:ea typeface="UD デジタル 教科書体 NK-B" panose="02020700000000000000" pitchFamily="18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10334</TotalTime>
  <Words>1644</Words>
  <Application>Microsoft Office PowerPoint</Application>
  <PresentationFormat>ワイド画面</PresentationFormat>
  <Paragraphs>142</Paragraphs>
  <Slides>27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UD デジタル 教科書体 NK-B</vt:lpstr>
      <vt:lpstr>UD デジタル 教科書体 NK-R</vt:lpstr>
      <vt:lpstr>UD デジタル 教科書体 NP-B</vt:lpstr>
      <vt:lpstr>游ゴシック</vt:lpstr>
      <vt:lpstr>Arial</vt:lpstr>
      <vt:lpstr>Office テーマ</vt:lpstr>
      <vt:lpstr>ノートPC説明会</vt:lpstr>
      <vt:lpstr>配布物について</vt:lpstr>
      <vt:lpstr>ノートPC説明会</vt:lpstr>
      <vt:lpstr>ノートPCの貸与とは？</vt:lpstr>
      <vt:lpstr>ノートPCと備品を確認する</vt:lpstr>
      <vt:lpstr>ACアダプタは長さを変えられます</vt:lpstr>
      <vt:lpstr>貸与機器利用申請書に記入する</vt:lpstr>
      <vt:lpstr>ノートPCの電源を入れる</vt:lpstr>
      <vt:lpstr>ノートPCの電源を切る</vt:lpstr>
      <vt:lpstr>学内のWi-Fiに接続する</vt:lpstr>
      <vt:lpstr>学内のWi-Fiに接続する－接続確認</vt:lpstr>
      <vt:lpstr>学内のWi-Fiに接続する－接続確認</vt:lpstr>
      <vt:lpstr>学内のWi-Fiに接続する－GlobalProtect起動</vt:lpstr>
      <vt:lpstr>学内のWi-Fiに接続する－ユーザ認証する</vt:lpstr>
      <vt:lpstr>学内のWi-Fiに接続する－ユーザ認証する</vt:lpstr>
      <vt:lpstr>情報センターのページを見てみましょう</vt:lpstr>
      <vt:lpstr>情報センターのページを見てみましょう</vt:lpstr>
      <vt:lpstr>安否確認メールシステムについて（１）</vt:lpstr>
      <vt:lpstr>安否確認メールシステムについて（２）</vt:lpstr>
      <vt:lpstr>Office製品の設定をする（１）</vt:lpstr>
      <vt:lpstr>Office製品の設定をする（２）</vt:lpstr>
      <vt:lpstr>Office製品の設定をする（３）</vt:lpstr>
      <vt:lpstr>スタートアップの登録（１）</vt:lpstr>
      <vt:lpstr>スタートアップの登録（２）</vt:lpstr>
      <vt:lpstr>スタートアップの登録（３）</vt:lpstr>
      <vt:lpstr>ノートPCの充電を忘れずに！</vt:lpstr>
      <vt:lpstr>おさらいと連絡事項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hosokawa@jim.do-johodai.ac.jp</dc:creator>
  <cp:lastModifiedBy>藤原 知幸</cp:lastModifiedBy>
  <cp:revision>330</cp:revision>
  <cp:lastPrinted>2024-03-14T05:00:22Z</cp:lastPrinted>
  <dcterms:created xsi:type="dcterms:W3CDTF">2020-03-12T04:00:48Z</dcterms:created>
  <dcterms:modified xsi:type="dcterms:W3CDTF">2024-04-05T07:57:42Z</dcterms:modified>
</cp:coreProperties>
</file>